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68" r:id="rId4"/>
    <p:sldId id="265" r:id="rId5"/>
    <p:sldId id="258" r:id="rId6"/>
    <p:sldId id="266" r:id="rId7"/>
    <p:sldId id="267" r:id="rId8"/>
    <p:sldId id="269" r:id="rId9"/>
    <p:sldId id="261" r:id="rId10"/>
    <p:sldId id="262" r:id="rId11"/>
    <p:sldId id="263" r:id="rId12"/>
    <p:sldId id="264" r:id="rId13"/>
  </p:sldIdLst>
  <p:sldSz cx="14630400" cy="8229600"/>
  <p:notesSz cx="8229600" cy="14630400"/>
  <p:embeddedFontLst>
    <p:embeddedFont>
      <p:font typeface="Inter"/>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365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422AE-0F1D-DFDD-FDF6-A851F68C4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C5F3B-0276-0912-D141-DC1E781BC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D6C73-9ABD-66D0-257F-636EA42B6B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FBA5D6-AEFD-7D36-8A65-DD1ECF899BC0}"/>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6253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A8B51-2F26-B519-74FC-67F30D7E0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D4EBEC-D5BC-6586-627D-D8C04C49C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CF481-5514-1CC6-828E-7D95CBBC88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1D038E-A4B3-D679-0EB3-66A8AC4CAA9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34995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6166843" cy="8229600"/>
          </a:xfrm>
          <a:prstGeom prst="rect">
            <a:avLst/>
          </a:prstGeom>
        </p:spPr>
      </p:pic>
      <p:sp>
        <p:nvSpPr>
          <p:cNvPr id="3" name="Text 0"/>
          <p:cNvSpPr/>
          <p:nvPr/>
        </p:nvSpPr>
        <p:spPr>
          <a:xfrm>
            <a:off x="6912489" y="3434893"/>
            <a:ext cx="6703082" cy="1632639"/>
          </a:xfrm>
          <a:prstGeom prst="rect">
            <a:avLst/>
          </a:prstGeom>
          <a:noFill/>
          <a:ln/>
        </p:spPr>
        <p:txBody>
          <a:bodyPr wrap="square" lIns="0" tIns="0" rIns="0" bIns="0" rtlCol="0" anchor="t"/>
          <a:lstStyle/>
          <a:p>
            <a:pPr marL="0" indent="0">
              <a:lnSpc>
                <a:spcPts val="5850"/>
              </a:lnSpc>
              <a:buNone/>
            </a:pPr>
            <a:r>
              <a:rPr lang="en-US" sz="6600" b="1" dirty="0">
                <a:solidFill>
                  <a:srgbClr val="000000"/>
                </a:solidFill>
                <a:latin typeface="Petrona Bold" pitchFamily="34" charset="0"/>
                <a:ea typeface="Petrona Bold" pitchFamily="34" charset="-122"/>
                <a:cs typeface="Petrona Bold" pitchFamily="34" charset="-120"/>
              </a:rPr>
              <a:t>The </a:t>
            </a:r>
            <a:r>
              <a:rPr lang="en-US" sz="6600" b="1" dirty="0" err="1">
                <a:solidFill>
                  <a:srgbClr val="000000"/>
                </a:solidFill>
                <a:latin typeface="Petrona Bold" pitchFamily="34" charset="0"/>
                <a:ea typeface="Petrona Bold" pitchFamily="34" charset="-122"/>
                <a:cs typeface="Petrona Bold" pitchFamily="34" charset="-120"/>
              </a:rPr>
              <a:t>ClinTox</a:t>
            </a:r>
            <a:r>
              <a:rPr lang="en-US" sz="6600" b="1" dirty="0">
                <a:solidFill>
                  <a:srgbClr val="000000"/>
                </a:solidFill>
                <a:latin typeface="Petrona Bold" pitchFamily="34" charset="0"/>
                <a:ea typeface="Petrona Bold" pitchFamily="34" charset="-122"/>
                <a:cs typeface="Petrona Bold" pitchFamily="34" charset="-120"/>
              </a:rPr>
              <a:t> Dataset In Details</a:t>
            </a:r>
            <a:endParaRPr lang="en-US" sz="6600" dirty="0"/>
          </a:p>
        </p:txBody>
      </p:sp>
      <p:sp>
        <p:nvSpPr>
          <p:cNvPr id="5" name="Shape 2"/>
          <p:cNvSpPr/>
          <p:nvPr/>
        </p:nvSpPr>
        <p:spPr>
          <a:xfrm>
            <a:off x="6280190" y="6254591"/>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6287810" y="6262211"/>
            <a:ext cx="347663" cy="347663"/>
          </a:xfrm>
          <a:prstGeom prst="rect">
            <a:avLst/>
          </a:prstGeom>
        </p:spPr>
      </p:pic>
      <p:sp>
        <p:nvSpPr>
          <p:cNvPr id="7" name="Text 3"/>
          <p:cNvSpPr/>
          <p:nvPr/>
        </p:nvSpPr>
        <p:spPr>
          <a:xfrm>
            <a:off x="6756440" y="6237684"/>
            <a:ext cx="2029658"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Saranya Pal</a:t>
            </a:r>
            <a:endParaRPr lang="en-US" sz="2200" dirty="0"/>
          </a:p>
        </p:txBody>
      </p:sp>
      <p:pic>
        <p:nvPicPr>
          <p:cNvPr id="9" name="Picture 8" descr="A white background with black and white clouds&#10;&#10;Description automatically generated">
            <a:extLst>
              <a:ext uri="{FF2B5EF4-FFF2-40B4-BE49-F238E27FC236}">
                <a16:creationId xmlns:a16="http://schemas.microsoft.com/office/drawing/2014/main" id="{617A88CF-03EB-2C49-3DDF-450B462C94CC}"/>
              </a:ext>
            </a:extLst>
          </p:cNvPr>
          <p:cNvPicPr>
            <a:picLocks noChangeAspect="1"/>
          </p:cNvPicPr>
          <p:nvPr/>
        </p:nvPicPr>
        <p:blipFill>
          <a:blip r:embed="rId5"/>
          <a:stretch>
            <a:fillRect/>
          </a:stretch>
        </p:blipFill>
        <p:spPr>
          <a:xfrm flipV="1">
            <a:off x="12600742" y="7711241"/>
            <a:ext cx="2029658" cy="518359"/>
          </a:xfrm>
          <a:prstGeom prst="rect">
            <a:avLst/>
          </a:prstGeom>
        </p:spPr>
      </p:pic>
      <p:pic>
        <p:nvPicPr>
          <p:cNvPr id="10" name="Picture 9" descr="A white background with black and white clouds&#10;&#10;Description automatically generated">
            <a:extLst>
              <a:ext uri="{FF2B5EF4-FFF2-40B4-BE49-F238E27FC236}">
                <a16:creationId xmlns:a16="http://schemas.microsoft.com/office/drawing/2014/main" id="{EE51F453-962C-BC96-DBBB-919F595E9287}"/>
              </a:ext>
            </a:extLst>
          </p:cNvPr>
          <p:cNvPicPr>
            <a:picLocks noChangeAspect="1"/>
          </p:cNvPicPr>
          <p:nvPr/>
        </p:nvPicPr>
        <p:blipFill>
          <a:blip r:embed="rId5"/>
          <a:stretch>
            <a:fillRect/>
          </a:stretch>
        </p:blipFill>
        <p:spPr>
          <a:xfrm flipV="1">
            <a:off x="6287810" y="5982534"/>
            <a:ext cx="3410034" cy="858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838"/>
          </a:xfrm>
          <a:prstGeom prst="rect">
            <a:avLst/>
          </a:prstGeom>
        </p:spPr>
      </p:pic>
      <p:sp>
        <p:nvSpPr>
          <p:cNvPr id="3" name="Text 0"/>
          <p:cNvSpPr/>
          <p:nvPr/>
        </p:nvSpPr>
        <p:spPr>
          <a:xfrm>
            <a:off x="6253282" y="602456"/>
            <a:ext cx="7610237" cy="1437799"/>
          </a:xfrm>
          <a:prstGeom prst="rect">
            <a:avLst/>
          </a:prstGeom>
          <a:noFill/>
          <a:ln/>
        </p:spPr>
        <p:txBody>
          <a:bodyPr wrap="square" lIns="0" tIns="0" rIns="0" bIns="0" rtlCol="0" anchor="t"/>
          <a:lstStyle/>
          <a:p>
            <a:pPr marL="0" indent="0">
              <a:lnSpc>
                <a:spcPts val="5650"/>
              </a:lnSpc>
              <a:buNone/>
            </a:pPr>
            <a:r>
              <a:rPr lang="en-US" sz="4500" b="1" dirty="0">
                <a:solidFill>
                  <a:srgbClr val="000000"/>
                </a:solidFill>
                <a:latin typeface="Petrona Bold" pitchFamily="34" charset="0"/>
                <a:ea typeface="Petrona Bold" pitchFamily="34" charset="-122"/>
                <a:cs typeface="Petrona Bold" pitchFamily="34" charset="-120"/>
              </a:rPr>
              <a:t>Modeling Approaches for Clintox</a:t>
            </a:r>
            <a:endParaRPr lang="en-US" sz="4500" dirty="0"/>
          </a:p>
        </p:txBody>
      </p:sp>
      <p:pic>
        <p:nvPicPr>
          <p:cNvPr id="4" name="Image 1" descr="preencoded.png"/>
          <p:cNvPicPr>
            <a:picLocks noChangeAspect="1"/>
          </p:cNvPicPr>
          <p:nvPr/>
        </p:nvPicPr>
        <p:blipFill>
          <a:blip r:embed="rId4"/>
          <a:stretch>
            <a:fillRect/>
          </a:stretch>
        </p:blipFill>
        <p:spPr>
          <a:xfrm>
            <a:off x="6253282" y="2368868"/>
            <a:ext cx="1095494" cy="1752838"/>
          </a:xfrm>
          <a:prstGeom prst="rect">
            <a:avLst/>
          </a:prstGeom>
        </p:spPr>
      </p:pic>
      <p:sp>
        <p:nvSpPr>
          <p:cNvPr id="5" name="Text 1"/>
          <p:cNvSpPr/>
          <p:nvPr/>
        </p:nvSpPr>
        <p:spPr>
          <a:xfrm>
            <a:off x="7677388" y="2587943"/>
            <a:ext cx="3097054"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Graph Neural Networks</a:t>
            </a:r>
            <a:endParaRPr lang="en-US" sz="2250" dirty="0"/>
          </a:p>
        </p:txBody>
      </p:sp>
      <p:sp>
        <p:nvSpPr>
          <p:cNvPr id="6" name="Text 2"/>
          <p:cNvSpPr/>
          <p:nvPr/>
        </p:nvSpPr>
        <p:spPr>
          <a:xfrm>
            <a:off x="7677388" y="3078718"/>
            <a:ext cx="6186130" cy="701040"/>
          </a:xfrm>
          <a:prstGeom prst="rect">
            <a:avLst/>
          </a:prstGeom>
          <a:noFill/>
          <a:ln/>
        </p:spPr>
        <p:txBody>
          <a:bodyPr wrap="square" lIns="0" tIns="0" rIns="0" bIns="0" rtlCol="0" anchor="t"/>
          <a:lstStyle/>
          <a:p>
            <a:pPr marL="0" indent="0" algn="l">
              <a:lnSpc>
                <a:spcPts val="2750"/>
              </a:lnSpc>
              <a:buNone/>
            </a:pPr>
            <a:r>
              <a:rPr lang="en-US" sz="1700" dirty="0"/>
              <a:t>GCN and GAT architecture already tried. RGCN architecture to be tried after proper data pre-processing</a:t>
            </a:r>
          </a:p>
        </p:txBody>
      </p:sp>
      <p:pic>
        <p:nvPicPr>
          <p:cNvPr id="7" name="Image 2" descr="preencoded.png"/>
          <p:cNvPicPr>
            <a:picLocks noChangeAspect="1"/>
          </p:cNvPicPr>
          <p:nvPr/>
        </p:nvPicPr>
        <p:blipFill>
          <a:blip r:embed="rId5"/>
          <a:stretch>
            <a:fillRect/>
          </a:stretch>
        </p:blipFill>
        <p:spPr>
          <a:xfrm>
            <a:off x="6253282" y="4121706"/>
            <a:ext cx="1095494" cy="1752838"/>
          </a:xfrm>
          <a:prstGeom prst="rect">
            <a:avLst/>
          </a:prstGeom>
        </p:spPr>
      </p:pic>
      <p:sp>
        <p:nvSpPr>
          <p:cNvPr id="8" name="Text 3"/>
          <p:cNvSpPr/>
          <p:nvPr/>
        </p:nvSpPr>
        <p:spPr>
          <a:xfrm>
            <a:off x="7677388" y="4340781"/>
            <a:ext cx="2875836" cy="359331"/>
          </a:xfrm>
          <a:prstGeom prst="rect">
            <a:avLst/>
          </a:prstGeom>
          <a:noFill/>
          <a:ln/>
        </p:spPr>
        <p:txBody>
          <a:bodyPr wrap="none" lIns="0" tIns="0" rIns="0" bIns="0" rtlCol="0" anchor="t"/>
          <a:lstStyle/>
          <a:p>
            <a:pPr marL="0" indent="0" algn="l">
              <a:lnSpc>
                <a:spcPts val="2800"/>
              </a:lnSpc>
              <a:buNone/>
            </a:pPr>
            <a:r>
              <a:rPr lang="en-US" sz="2250" b="1" dirty="0"/>
              <a:t>Graph Transformer Architecture</a:t>
            </a:r>
          </a:p>
        </p:txBody>
      </p:sp>
      <p:sp>
        <p:nvSpPr>
          <p:cNvPr id="9" name="Text 4"/>
          <p:cNvSpPr/>
          <p:nvPr/>
        </p:nvSpPr>
        <p:spPr>
          <a:xfrm>
            <a:off x="7677388" y="4831556"/>
            <a:ext cx="6186130" cy="701040"/>
          </a:xfrm>
          <a:prstGeom prst="rect">
            <a:avLst/>
          </a:prstGeom>
          <a:noFill/>
          <a:ln/>
        </p:spPr>
        <p:txBody>
          <a:bodyPr wrap="square" lIns="0" tIns="0" rIns="0" bIns="0" rtlCol="0" anchor="t"/>
          <a:lstStyle/>
          <a:p>
            <a:pPr marL="0" indent="0" algn="l">
              <a:lnSpc>
                <a:spcPts val="2750"/>
              </a:lnSpc>
              <a:buNone/>
            </a:pPr>
            <a:r>
              <a:rPr lang="en-US" sz="1700" dirty="0"/>
              <a:t>Graph Transformer architecture yielding the best results as per the latest papers with the highest ROC score. This makes it a better model to be fitted. </a:t>
            </a:r>
          </a:p>
        </p:txBody>
      </p:sp>
      <p:pic>
        <p:nvPicPr>
          <p:cNvPr id="10" name="Image 3" descr="preencoded.png"/>
          <p:cNvPicPr>
            <a:picLocks noChangeAspect="1"/>
          </p:cNvPicPr>
          <p:nvPr/>
        </p:nvPicPr>
        <p:blipFill>
          <a:blip r:embed="rId6"/>
          <a:stretch>
            <a:fillRect/>
          </a:stretch>
        </p:blipFill>
        <p:spPr>
          <a:xfrm>
            <a:off x="6253282" y="5874544"/>
            <a:ext cx="1095494" cy="1752838"/>
          </a:xfrm>
          <a:prstGeom prst="rect">
            <a:avLst/>
          </a:prstGeom>
        </p:spPr>
      </p:pic>
      <p:sp>
        <p:nvSpPr>
          <p:cNvPr id="11" name="Text 5"/>
          <p:cNvSpPr/>
          <p:nvPr/>
        </p:nvSpPr>
        <p:spPr>
          <a:xfrm>
            <a:off x="7677388" y="6158587"/>
            <a:ext cx="2875836" cy="359331"/>
          </a:xfrm>
          <a:prstGeom prst="rect">
            <a:avLst/>
          </a:prstGeom>
          <a:noFill/>
          <a:ln/>
        </p:spPr>
        <p:txBody>
          <a:bodyPr wrap="none" lIns="0" tIns="0" rIns="0" bIns="0" rtlCol="0" anchor="t"/>
          <a:lstStyle/>
          <a:p>
            <a:pPr marL="0" indent="0" algn="l">
              <a:lnSpc>
                <a:spcPts val="2800"/>
              </a:lnSpc>
              <a:buNone/>
            </a:pPr>
            <a:r>
              <a:rPr lang="en-US" sz="2250" b="1" dirty="0" err="1"/>
              <a:t>Customised</a:t>
            </a:r>
            <a:r>
              <a:rPr lang="en-US" sz="2250" b="1" dirty="0"/>
              <a:t> Architecture</a:t>
            </a:r>
          </a:p>
        </p:txBody>
      </p:sp>
      <p:sp>
        <p:nvSpPr>
          <p:cNvPr id="12" name="Text 6"/>
          <p:cNvSpPr/>
          <p:nvPr/>
        </p:nvSpPr>
        <p:spPr>
          <a:xfrm>
            <a:off x="7677388" y="6584394"/>
            <a:ext cx="6186130" cy="701040"/>
          </a:xfrm>
          <a:prstGeom prst="rect">
            <a:avLst/>
          </a:prstGeom>
          <a:noFill/>
          <a:ln/>
        </p:spPr>
        <p:txBody>
          <a:bodyPr wrap="square" lIns="0" tIns="0" rIns="0" bIns="0" rtlCol="0" anchor="t"/>
          <a:lstStyle/>
          <a:p>
            <a:pPr marL="0" indent="0" algn="l">
              <a:lnSpc>
                <a:spcPts val="2750"/>
              </a:lnSpc>
              <a:buNone/>
            </a:pPr>
            <a:r>
              <a:rPr lang="en-US" sz="1700" dirty="0"/>
              <a:t>Coming up with a customized architecture that suits the situation the best after the former methods have been tried.</a:t>
            </a:r>
          </a:p>
        </p:txBody>
      </p:sp>
      <p:pic>
        <p:nvPicPr>
          <p:cNvPr id="13" name="Picture 12" descr="A white background with black and white clouds&#10;&#10;Description automatically generated">
            <a:extLst>
              <a:ext uri="{FF2B5EF4-FFF2-40B4-BE49-F238E27FC236}">
                <a16:creationId xmlns:a16="http://schemas.microsoft.com/office/drawing/2014/main" id="{BBEDCF71-EEE4-8E36-B535-AFA169F47036}"/>
              </a:ext>
            </a:extLst>
          </p:cNvPr>
          <p:cNvPicPr>
            <a:picLocks noChangeAspect="1"/>
          </p:cNvPicPr>
          <p:nvPr/>
        </p:nvPicPr>
        <p:blipFill>
          <a:blip r:embed="rId7"/>
          <a:stretch>
            <a:fillRect/>
          </a:stretch>
        </p:blipFill>
        <p:spPr>
          <a:xfrm flipV="1">
            <a:off x="12600742" y="7711241"/>
            <a:ext cx="2029658" cy="5183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9975" y="541070"/>
            <a:ext cx="7556421" cy="1488519"/>
          </a:xfrm>
          <a:prstGeom prst="rect">
            <a:avLst/>
          </a:prstGeom>
          <a:noFill/>
          <a:ln/>
        </p:spPr>
        <p:txBody>
          <a:bodyPr wrap="square" lIns="0" tIns="0" rIns="0" bIns="0" rtlCol="0" anchor="t"/>
          <a:lstStyle/>
          <a:p>
            <a:pPr marL="0" indent="0">
              <a:lnSpc>
                <a:spcPts val="5850"/>
              </a:lnSpc>
              <a:buNone/>
            </a:pPr>
            <a:r>
              <a:rPr lang="en-US" sz="4650" b="1" dirty="0"/>
              <a:t>Some Previous Works On </a:t>
            </a:r>
            <a:r>
              <a:rPr lang="en-US" sz="4650" b="1" dirty="0" err="1"/>
              <a:t>Clintox</a:t>
            </a:r>
            <a:r>
              <a:rPr lang="en-US" sz="4650" b="1" dirty="0"/>
              <a:t> Dataset</a:t>
            </a:r>
          </a:p>
        </p:txBody>
      </p:sp>
      <p:sp>
        <p:nvSpPr>
          <p:cNvPr id="21" name="Shape 18"/>
          <p:cNvSpPr/>
          <p:nvPr/>
        </p:nvSpPr>
        <p:spPr>
          <a:xfrm>
            <a:off x="801410" y="6004560"/>
            <a:ext cx="7540347" cy="650319"/>
          </a:xfrm>
          <a:prstGeom prst="rect">
            <a:avLst/>
          </a:prstGeom>
          <a:solidFill>
            <a:srgbClr val="FFFFFF">
              <a:alpha val="4000"/>
            </a:srgbClr>
          </a:solidFill>
          <a:ln/>
        </p:spPr>
        <p:txBody>
          <a:bodyPr/>
          <a:lstStyle/>
          <a:p>
            <a:endParaRPr lang="en-IN"/>
          </a:p>
        </p:txBody>
      </p:sp>
      <p:sp>
        <p:nvSpPr>
          <p:cNvPr id="26" name="TextBox 25">
            <a:extLst>
              <a:ext uri="{FF2B5EF4-FFF2-40B4-BE49-F238E27FC236}">
                <a16:creationId xmlns:a16="http://schemas.microsoft.com/office/drawing/2014/main" id="{7ED10AB1-400C-FFF6-0F64-7BB22160C34E}"/>
              </a:ext>
            </a:extLst>
          </p:cNvPr>
          <p:cNvSpPr txBox="1"/>
          <p:nvPr/>
        </p:nvSpPr>
        <p:spPr>
          <a:xfrm>
            <a:off x="801411" y="7222256"/>
            <a:ext cx="7995841" cy="646331"/>
          </a:xfrm>
          <a:prstGeom prst="rect">
            <a:avLst/>
          </a:prstGeom>
          <a:noFill/>
        </p:spPr>
        <p:txBody>
          <a:bodyPr wrap="square">
            <a:spAutoFit/>
          </a:bodyPr>
          <a:lstStyle/>
          <a:p>
            <a:r>
              <a:rPr lang="en-IN" b="1" dirty="0"/>
              <a:t>Please refer to this link for a </a:t>
            </a:r>
            <a:r>
              <a:rPr lang="en-IN" b="1" dirty="0" err="1"/>
              <a:t>visualtion</a:t>
            </a:r>
            <a:r>
              <a:rPr lang="en-IN" b="1" dirty="0"/>
              <a:t> of latest result </a:t>
            </a:r>
            <a:r>
              <a:rPr lang="en-IN" b="1" dirty="0" err="1"/>
              <a:t>comarisons</a:t>
            </a:r>
            <a:r>
              <a:rPr lang="en-IN" b="1" dirty="0"/>
              <a:t> with Paper link:</a:t>
            </a:r>
          </a:p>
          <a:p>
            <a:r>
              <a:rPr lang="en-IN" dirty="0"/>
              <a:t>https://paperswithcode.com/sota/molecular-property-prediction-on-clintox-1</a:t>
            </a:r>
          </a:p>
        </p:txBody>
      </p:sp>
      <p:sp>
        <p:nvSpPr>
          <p:cNvPr id="27" name="TextBox 26">
            <a:extLst>
              <a:ext uri="{FF2B5EF4-FFF2-40B4-BE49-F238E27FC236}">
                <a16:creationId xmlns:a16="http://schemas.microsoft.com/office/drawing/2014/main" id="{4A1ED372-4FF5-7AC9-0486-0DA35FA2D258}"/>
              </a:ext>
            </a:extLst>
          </p:cNvPr>
          <p:cNvSpPr txBox="1"/>
          <p:nvPr/>
        </p:nvSpPr>
        <p:spPr>
          <a:xfrm>
            <a:off x="1137425" y="2129883"/>
            <a:ext cx="6177775" cy="1015663"/>
          </a:xfrm>
          <a:prstGeom prst="rect">
            <a:avLst/>
          </a:prstGeom>
          <a:noFill/>
        </p:spPr>
        <p:txBody>
          <a:bodyPr wrap="square" rtlCol="0">
            <a:spAutoFit/>
          </a:bodyPr>
          <a:lstStyle/>
          <a:p>
            <a:pPr marL="285750" indent="-285750">
              <a:buFont typeface="Arial" panose="020B0604020202020204" pitchFamily="34" charset="0"/>
              <a:buChar char="•"/>
            </a:pPr>
            <a:r>
              <a:rPr lang="en-IN" sz="2000" dirty="0"/>
              <a:t>Uni-Mol Paper    (ROC =&gt; 91.90)</a:t>
            </a:r>
          </a:p>
          <a:p>
            <a:pPr marL="285750" indent="-285750">
              <a:buFont typeface="Arial" panose="020B0604020202020204" pitchFamily="34" charset="0"/>
              <a:buChar char="•"/>
            </a:pPr>
            <a:r>
              <a:rPr lang="en-IN" sz="2000" dirty="0" err="1"/>
              <a:t>MoIXPT</a:t>
            </a:r>
            <a:r>
              <a:rPr lang="en-IN" sz="2000" dirty="0"/>
              <a:t> Paper    (ROC =&gt; 95.30)</a:t>
            </a:r>
          </a:p>
          <a:p>
            <a:pPr marL="285750" indent="-285750">
              <a:buFont typeface="Arial" panose="020B0604020202020204" pitchFamily="34" charset="0"/>
              <a:buChar char="•"/>
            </a:pPr>
            <a:r>
              <a:rPr lang="en-IN" sz="2000" dirty="0" err="1"/>
              <a:t>ChemBFN</a:t>
            </a:r>
            <a:r>
              <a:rPr lang="en-IN" sz="2000" dirty="0"/>
              <a:t> Paper (ROC =&gt; 99.18)</a:t>
            </a:r>
          </a:p>
        </p:txBody>
      </p:sp>
      <p:pic>
        <p:nvPicPr>
          <p:cNvPr id="29" name="Picture 28">
            <a:extLst>
              <a:ext uri="{FF2B5EF4-FFF2-40B4-BE49-F238E27FC236}">
                <a16:creationId xmlns:a16="http://schemas.microsoft.com/office/drawing/2014/main" id="{432B5501-2AAE-6C98-65E7-C8EDA65CBAB7}"/>
              </a:ext>
            </a:extLst>
          </p:cNvPr>
          <p:cNvPicPr>
            <a:picLocks noChangeAspect="1"/>
          </p:cNvPicPr>
          <p:nvPr/>
        </p:nvPicPr>
        <p:blipFill>
          <a:blip r:embed="rId4"/>
          <a:stretch>
            <a:fillRect/>
          </a:stretch>
        </p:blipFill>
        <p:spPr>
          <a:xfrm>
            <a:off x="659975" y="3413239"/>
            <a:ext cx="7681782" cy="33416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6" name="Picture 5" descr="A white clouds in blue sky&#10;&#10;Description automatically generated">
            <a:extLst>
              <a:ext uri="{FF2B5EF4-FFF2-40B4-BE49-F238E27FC236}">
                <a16:creationId xmlns:a16="http://schemas.microsoft.com/office/drawing/2014/main" id="{6136F7D3-669D-DE60-FF39-49D2122625E3}"/>
              </a:ext>
            </a:extLst>
          </p:cNvPr>
          <p:cNvPicPr>
            <a:picLocks noChangeAspect="1"/>
          </p:cNvPicPr>
          <p:nvPr/>
        </p:nvPicPr>
        <p:blipFill>
          <a:blip r:embed="rId3"/>
          <a:stretch>
            <a:fillRect/>
          </a:stretch>
        </p:blipFill>
        <p:spPr>
          <a:xfrm>
            <a:off x="0" y="-141069"/>
            <a:ext cx="14630400" cy="8511737"/>
          </a:xfrm>
          <a:prstGeom prst="rect">
            <a:avLst/>
          </a:prstGeom>
        </p:spPr>
      </p:pic>
      <p:sp>
        <p:nvSpPr>
          <p:cNvPr id="7" name="TextBox 6">
            <a:extLst>
              <a:ext uri="{FF2B5EF4-FFF2-40B4-BE49-F238E27FC236}">
                <a16:creationId xmlns:a16="http://schemas.microsoft.com/office/drawing/2014/main" id="{92B83876-3609-597A-5777-CBF8D569DC11}"/>
              </a:ext>
            </a:extLst>
          </p:cNvPr>
          <p:cNvSpPr txBox="1"/>
          <p:nvPr/>
        </p:nvSpPr>
        <p:spPr>
          <a:xfrm>
            <a:off x="5084956" y="3472054"/>
            <a:ext cx="3902927" cy="1107996"/>
          </a:xfrm>
          <a:prstGeom prst="rect">
            <a:avLst/>
          </a:prstGeom>
          <a:noFill/>
        </p:spPr>
        <p:txBody>
          <a:bodyPr wrap="square" rtlCol="0">
            <a:spAutoFit/>
          </a:bodyPr>
          <a:lstStyle/>
          <a:p>
            <a:r>
              <a:rPr lang="en-IN" sz="6600" b="1"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16" name="Picture 15" descr="A white background with black and white clouds&#10;&#10;Description automatically generated">
            <a:extLst>
              <a:ext uri="{FF2B5EF4-FFF2-40B4-BE49-F238E27FC236}">
                <a16:creationId xmlns:a16="http://schemas.microsoft.com/office/drawing/2014/main" id="{F70191CA-C2B7-D036-3034-0A152421BFB6}"/>
              </a:ext>
            </a:extLst>
          </p:cNvPr>
          <p:cNvPicPr>
            <a:picLocks noChangeAspect="1"/>
          </p:cNvPicPr>
          <p:nvPr/>
        </p:nvPicPr>
        <p:blipFill>
          <a:blip r:embed="rId4"/>
          <a:stretch>
            <a:fillRect/>
          </a:stretch>
        </p:blipFill>
        <p:spPr>
          <a:xfrm flipV="1">
            <a:off x="12600742" y="7711241"/>
            <a:ext cx="2029658" cy="518359"/>
          </a:xfrm>
          <a:prstGeom prst="rect">
            <a:avLst/>
          </a:prstGeom>
        </p:spPr>
      </p:pic>
      <p:sp>
        <p:nvSpPr>
          <p:cNvPr id="17" name="Text 1">
            <a:extLst>
              <a:ext uri="{FF2B5EF4-FFF2-40B4-BE49-F238E27FC236}">
                <a16:creationId xmlns:a16="http://schemas.microsoft.com/office/drawing/2014/main" id="{E85D03F0-CBCD-9C5C-DB35-FD0F37C3D586}"/>
              </a:ext>
            </a:extLst>
          </p:cNvPr>
          <p:cNvSpPr/>
          <p:nvPr/>
        </p:nvSpPr>
        <p:spPr>
          <a:xfrm>
            <a:off x="6568067" y="906219"/>
            <a:ext cx="6556918" cy="7487948"/>
          </a:xfrm>
          <a:prstGeom prst="rect">
            <a:avLst/>
          </a:prstGeom>
          <a:noFill/>
          <a:ln/>
        </p:spPr>
        <p:txBody>
          <a:bodyPr wrap="square" lIns="0" tIns="0" rIns="0" bIns="0" rtlCol="0" anchor="t"/>
          <a:lstStyle/>
          <a:p>
            <a:pPr marL="457200" indent="-457200">
              <a:lnSpc>
                <a:spcPts val="2850"/>
              </a:lnSpc>
              <a:buFont typeface="+mj-lt"/>
              <a:buAutoNum type="arabicPeriod"/>
            </a:pPr>
            <a:r>
              <a:rPr lang="en-US" sz="2400" b="0" i="0" dirty="0">
                <a:solidFill>
                  <a:srgbClr val="212529"/>
                </a:solidFill>
                <a:effectLst/>
              </a:rPr>
              <a:t>The </a:t>
            </a:r>
            <a:r>
              <a:rPr lang="en-US" sz="2400" b="0" i="0" dirty="0" err="1">
                <a:solidFill>
                  <a:srgbClr val="212529"/>
                </a:solidFill>
                <a:effectLst/>
              </a:rPr>
              <a:t>ClinTox</a:t>
            </a:r>
            <a:r>
              <a:rPr lang="en-US" sz="2400" b="0" i="0" dirty="0">
                <a:solidFill>
                  <a:srgbClr val="212529"/>
                </a:solidFill>
                <a:effectLst/>
              </a:rPr>
              <a:t> dataset was released as part of the </a:t>
            </a:r>
            <a:r>
              <a:rPr lang="en-US" sz="2400" b="0" i="0" dirty="0" err="1">
                <a:solidFill>
                  <a:srgbClr val="212529"/>
                </a:solidFill>
                <a:effectLst/>
              </a:rPr>
              <a:t>MoleculeNet</a:t>
            </a:r>
            <a:r>
              <a:rPr lang="en-US" sz="2400" b="0" i="0" dirty="0">
                <a:solidFill>
                  <a:srgbClr val="212529"/>
                </a:solidFill>
                <a:effectLst/>
              </a:rPr>
              <a:t> dataset by the Stanford University to perform and experiment Machine Learning and Computational methods on molecules. Apart from </a:t>
            </a:r>
            <a:r>
              <a:rPr lang="en-US" sz="2400" b="0" i="0" dirty="0" err="1">
                <a:solidFill>
                  <a:srgbClr val="212529"/>
                </a:solidFill>
                <a:effectLst/>
              </a:rPr>
              <a:t>Clintox</a:t>
            </a:r>
            <a:r>
              <a:rPr lang="en-US" sz="2400" b="0" i="0" dirty="0">
                <a:solidFill>
                  <a:srgbClr val="212529"/>
                </a:solidFill>
                <a:effectLst/>
              </a:rPr>
              <a:t>, </a:t>
            </a:r>
            <a:r>
              <a:rPr lang="en-US" sz="2400" b="0" i="0" dirty="0" err="1">
                <a:solidFill>
                  <a:srgbClr val="212529"/>
                </a:solidFill>
                <a:effectLst/>
              </a:rPr>
              <a:t>MoleculeNet</a:t>
            </a:r>
            <a:r>
              <a:rPr lang="en-US" sz="2400" b="0" i="0" dirty="0">
                <a:solidFill>
                  <a:srgbClr val="212529"/>
                </a:solidFill>
                <a:effectLst/>
              </a:rPr>
              <a:t> also contains other datasets like Cora etc.</a:t>
            </a:r>
          </a:p>
          <a:p>
            <a:pPr marL="457200" indent="-457200">
              <a:lnSpc>
                <a:spcPts val="2850"/>
              </a:lnSpc>
              <a:buFont typeface="+mj-lt"/>
              <a:buAutoNum type="arabicPeriod"/>
            </a:pPr>
            <a:endParaRPr lang="en-US" sz="2400" dirty="0">
              <a:solidFill>
                <a:srgbClr val="212529"/>
              </a:solidFill>
            </a:endParaRPr>
          </a:p>
          <a:p>
            <a:pPr marL="457200" indent="-457200">
              <a:lnSpc>
                <a:spcPts val="2850"/>
              </a:lnSpc>
              <a:buFont typeface="+mj-lt"/>
              <a:buAutoNum type="arabicPeriod"/>
            </a:pPr>
            <a:r>
              <a:rPr lang="en-US" sz="2400" b="0" i="0" dirty="0">
                <a:solidFill>
                  <a:srgbClr val="212529"/>
                </a:solidFill>
                <a:effectLst/>
              </a:rPr>
              <a:t>The </a:t>
            </a:r>
            <a:r>
              <a:rPr lang="en-US" sz="2400" b="0" i="0" dirty="0" err="1">
                <a:solidFill>
                  <a:srgbClr val="212529"/>
                </a:solidFill>
                <a:effectLst/>
              </a:rPr>
              <a:t>ClinTox</a:t>
            </a:r>
            <a:r>
              <a:rPr lang="en-US" sz="2400" b="0" i="0" dirty="0">
                <a:solidFill>
                  <a:srgbClr val="212529"/>
                </a:solidFill>
                <a:effectLst/>
              </a:rPr>
              <a:t> dataset compares drugs approved by the FDA and drugs that have failed clinical trials for toxicity reasons. The dataset includes two classification tasks for 1491 drug compounds with known chemical structures:- </a:t>
            </a:r>
          </a:p>
          <a:p>
            <a:pPr marL="914400" lvl="1" indent="-457200">
              <a:lnSpc>
                <a:spcPts val="2850"/>
              </a:lnSpc>
              <a:buFont typeface="Arial" panose="020B0604020202020204" pitchFamily="34" charset="0"/>
              <a:buChar char="•"/>
            </a:pPr>
            <a:r>
              <a:rPr lang="en-US" sz="2400" b="0" i="0" dirty="0">
                <a:solidFill>
                  <a:srgbClr val="212529"/>
                </a:solidFill>
                <a:effectLst/>
              </a:rPr>
              <a:t>clinical trial toxicity (or absence of toxicity) and </a:t>
            </a:r>
          </a:p>
          <a:p>
            <a:pPr marL="914400" lvl="1" indent="-457200">
              <a:lnSpc>
                <a:spcPts val="2850"/>
              </a:lnSpc>
              <a:buFont typeface="Arial" panose="020B0604020202020204" pitchFamily="34" charset="0"/>
              <a:buChar char="•"/>
            </a:pPr>
            <a:r>
              <a:rPr lang="en-US" sz="2400" b="0" i="0" dirty="0">
                <a:solidFill>
                  <a:srgbClr val="212529"/>
                </a:solidFill>
                <a:effectLst/>
              </a:rPr>
              <a:t>FDA approval status.</a:t>
            </a:r>
          </a:p>
          <a:p>
            <a:pPr marL="457200" indent="-457200">
              <a:lnSpc>
                <a:spcPts val="2850"/>
              </a:lnSpc>
              <a:buFont typeface="+mj-lt"/>
              <a:buAutoNum type="arabicPeriod"/>
            </a:pPr>
            <a:endParaRPr lang="en-US" sz="2400" dirty="0">
              <a:solidFill>
                <a:srgbClr val="212529"/>
              </a:solidFill>
            </a:endParaRPr>
          </a:p>
          <a:p>
            <a:pPr marL="457200" indent="-457200">
              <a:lnSpc>
                <a:spcPts val="2850"/>
              </a:lnSpc>
              <a:buFont typeface="+mj-lt"/>
              <a:buAutoNum type="arabicPeriod"/>
            </a:pPr>
            <a:r>
              <a:rPr lang="en-US" sz="2400" dirty="0">
                <a:solidFill>
                  <a:srgbClr val="212529"/>
                </a:solidFill>
              </a:rPr>
              <a:t>The details of </a:t>
            </a:r>
            <a:r>
              <a:rPr lang="en-US" sz="2400" dirty="0" err="1">
                <a:solidFill>
                  <a:srgbClr val="212529"/>
                </a:solidFill>
              </a:rPr>
              <a:t>MoleculeNet</a:t>
            </a:r>
            <a:r>
              <a:rPr lang="en-US" sz="2400" dirty="0">
                <a:solidFill>
                  <a:srgbClr val="212529"/>
                </a:solidFill>
              </a:rPr>
              <a:t> are on the next slide</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able of data type&#10;&#10;Description automatically generated">
            <a:extLst>
              <a:ext uri="{FF2B5EF4-FFF2-40B4-BE49-F238E27FC236}">
                <a16:creationId xmlns:a16="http://schemas.microsoft.com/office/drawing/2014/main" id="{B0033B8C-BC1D-8889-B1CC-6318BA03B80A}"/>
              </a:ext>
            </a:extLst>
          </p:cNvPr>
          <p:cNvPicPr>
            <a:picLocks noChangeAspect="1"/>
          </p:cNvPicPr>
          <p:nvPr/>
        </p:nvPicPr>
        <p:blipFill>
          <a:blip r:embed="rId2"/>
          <a:stretch>
            <a:fillRect/>
          </a:stretch>
        </p:blipFill>
        <p:spPr>
          <a:xfrm>
            <a:off x="792978" y="772160"/>
            <a:ext cx="13044442" cy="66852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738F53F-C99B-8540-29ED-A8974D93A7D3}"/>
              </a:ext>
            </a:extLst>
          </p:cNvPr>
          <p:cNvSpPr/>
          <p:nvPr/>
        </p:nvSpPr>
        <p:spPr>
          <a:xfrm>
            <a:off x="1460810" y="6858000"/>
            <a:ext cx="11898351" cy="480601"/>
          </a:xfrm>
          <a:prstGeom prst="rect">
            <a:avLst/>
          </a:prstGeom>
          <a:noFill/>
          <a:ln w="698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8860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C9CBC-3EF1-E4BC-05BF-2A2980036D2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4EB29AA-D45A-E68E-D0AC-FD6D78C54E98}"/>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DBA8A1B8-F3F7-4418-7546-C2762E42C969}"/>
              </a:ext>
            </a:extLst>
          </p:cNvPr>
          <p:cNvSpPr/>
          <p:nvPr/>
        </p:nvSpPr>
        <p:spPr>
          <a:xfrm>
            <a:off x="6280190" y="872133"/>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Introduction to the ClinTox Dataset</a:t>
            </a:r>
            <a:endParaRPr lang="en-US" sz="4650" dirty="0"/>
          </a:p>
        </p:txBody>
      </p:sp>
      <p:sp>
        <p:nvSpPr>
          <p:cNvPr id="4" name="Shape 1">
            <a:extLst>
              <a:ext uri="{FF2B5EF4-FFF2-40B4-BE49-F238E27FC236}">
                <a16:creationId xmlns:a16="http://schemas.microsoft.com/office/drawing/2014/main" id="{CAAB815B-1BB9-3148-7351-92702EB4C016}"/>
              </a:ext>
            </a:extLst>
          </p:cNvPr>
          <p:cNvSpPr/>
          <p:nvPr/>
        </p:nvSpPr>
        <p:spPr>
          <a:xfrm>
            <a:off x="6280190" y="2955965"/>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5" name="Text 2">
            <a:extLst>
              <a:ext uri="{FF2B5EF4-FFF2-40B4-BE49-F238E27FC236}">
                <a16:creationId xmlns:a16="http://schemas.microsoft.com/office/drawing/2014/main" id="{1D4A35C7-DCCD-760A-CD09-3E905DAB41EF}"/>
              </a:ext>
            </a:extLst>
          </p:cNvPr>
          <p:cNvSpPr/>
          <p:nvPr/>
        </p:nvSpPr>
        <p:spPr>
          <a:xfrm>
            <a:off x="6458903" y="3032403"/>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a:extLst>
              <a:ext uri="{FF2B5EF4-FFF2-40B4-BE49-F238E27FC236}">
                <a16:creationId xmlns:a16="http://schemas.microsoft.com/office/drawing/2014/main" id="{A2E36DB5-230E-5E53-7993-B3659553C100}"/>
              </a:ext>
            </a:extLst>
          </p:cNvPr>
          <p:cNvSpPr/>
          <p:nvPr/>
        </p:nvSpPr>
        <p:spPr>
          <a:xfrm>
            <a:off x="7017306" y="2955965"/>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Approved Drugs</a:t>
            </a:r>
            <a:endParaRPr lang="en-US" sz="2300" dirty="0"/>
          </a:p>
        </p:txBody>
      </p:sp>
      <p:sp>
        <p:nvSpPr>
          <p:cNvPr id="7" name="Text 4">
            <a:extLst>
              <a:ext uri="{FF2B5EF4-FFF2-40B4-BE49-F238E27FC236}">
                <a16:creationId xmlns:a16="http://schemas.microsoft.com/office/drawing/2014/main" id="{D32FB9A1-1FC8-9C70-8A83-A695BAB736C0}"/>
              </a:ext>
            </a:extLst>
          </p:cNvPr>
          <p:cNvSpPr/>
          <p:nvPr/>
        </p:nvSpPr>
        <p:spPr>
          <a:xfrm>
            <a:off x="7017306" y="3464123"/>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dataset includes information on whether a drug has been approved by the FDA for commercial use.</a:t>
            </a:r>
            <a:endParaRPr lang="en-US" sz="1750" dirty="0"/>
          </a:p>
        </p:txBody>
      </p:sp>
      <p:sp>
        <p:nvSpPr>
          <p:cNvPr id="8" name="Shape 5">
            <a:extLst>
              <a:ext uri="{FF2B5EF4-FFF2-40B4-BE49-F238E27FC236}">
                <a16:creationId xmlns:a16="http://schemas.microsoft.com/office/drawing/2014/main" id="{7B8A9416-CAD9-EB0B-102C-8E1A24E3D108}"/>
              </a:ext>
            </a:extLst>
          </p:cNvPr>
          <p:cNvSpPr/>
          <p:nvPr/>
        </p:nvSpPr>
        <p:spPr>
          <a:xfrm>
            <a:off x="10171867" y="2955965"/>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9" name="Text 6">
            <a:extLst>
              <a:ext uri="{FF2B5EF4-FFF2-40B4-BE49-F238E27FC236}">
                <a16:creationId xmlns:a16="http://schemas.microsoft.com/office/drawing/2014/main" id="{1BC52CE0-53C9-C679-0EB3-A17938BF6CFE}"/>
              </a:ext>
            </a:extLst>
          </p:cNvPr>
          <p:cNvSpPr/>
          <p:nvPr/>
        </p:nvSpPr>
        <p:spPr>
          <a:xfrm>
            <a:off x="10325695" y="3032403"/>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a:extLst>
              <a:ext uri="{FF2B5EF4-FFF2-40B4-BE49-F238E27FC236}">
                <a16:creationId xmlns:a16="http://schemas.microsoft.com/office/drawing/2014/main" id="{39161913-FF66-328E-15DA-39A826BBFDD4}"/>
              </a:ext>
            </a:extLst>
          </p:cNvPr>
          <p:cNvSpPr/>
          <p:nvPr/>
        </p:nvSpPr>
        <p:spPr>
          <a:xfrm>
            <a:off x="10908983" y="2955965"/>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Clinical Toxicity</a:t>
            </a:r>
            <a:endParaRPr lang="en-US" sz="2300" dirty="0"/>
          </a:p>
        </p:txBody>
      </p:sp>
      <p:sp>
        <p:nvSpPr>
          <p:cNvPr id="11" name="Text 8">
            <a:extLst>
              <a:ext uri="{FF2B5EF4-FFF2-40B4-BE49-F238E27FC236}">
                <a16:creationId xmlns:a16="http://schemas.microsoft.com/office/drawing/2014/main" id="{9267C45E-B834-F1F5-6D98-908A20F8BD90}"/>
              </a:ext>
            </a:extLst>
          </p:cNvPr>
          <p:cNvSpPr/>
          <p:nvPr/>
        </p:nvSpPr>
        <p:spPr>
          <a:xfrm>
            <a:off x="10908983" y="3464123"/>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It also captures data on drugs that have been withdrawn from clinical trials or failed due to toxicity issues.</a:t>
            </a:r>
            <a:endParaRPr lang="en-US" sz="1750" dirty="0"/>
          </a:p>
        </p:txBody>
      </p:sp>
      <p:sp>
        <p:nvSpPr>
          <p:cNvPr id="12" name="Shape 9">
            <a:extLst>
              <a:ext uri="{FF2B5EF4-FFF2-40B4-BE49-F238E27FC236}">
                <a16:creationId xmlns:a16="http://schemas.microsoft.com/office/drawing/2014/main" id="{4330244F-FC0F-2CE3-26BD-1BFE69F31157}"/>
              </a:ext>
            </a:extLst>
          </p:cNvPr>
          <p:cNvSpPr/>
          <p:nvPr/>
        </p:nvSpPr>
        <p:spPr>
          <a:xfrm>
            <a:off x="6280190" y="5760601"/>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13" name="Text 10">
            <a:extLst>
              <a:ext uri="{FF2B5EF4-FFF2-40B4-BE49-F238E27FC236}">
                <a16:creationId xmlns:a16="http://schemas.microsoft.com/office/drawing/2014/main" id="{8DF8FFA3-33E0-C3E3-B8B4-3A898FECAABB}"/>
              </a:ext>
            </a:extLst>
          </p:cNvPr>
          <p:cNvSpPr/>
          <p:nvPr/>
        </p:nvSpPr>
        <p:spPr>
          <a:xfrm>
            <a:off x="6434257" y="5837039"/>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a:extLst>
              <a:ext uri="{FF2B5EF4-FFF2-40B4-BE49-F238E27FC236}">
                <a16:creationId xmlns:a16="http://schemas.microsoft.com/office/drawing/2014/main" id="{0400D4F0-7B9F-969F-D107-878AB91BBF1F}"/>
              </a:ext>
            </a:extLst>
          </p:cNvPr>
          <p:cNvSpPr/>
          <p:nvPr/>
        </p:nvSpPr>
        <p:spPr>
          <a:xfrm>
            <a:off x="7017306" y="5760601"/>
            <a:ext cx="3549372"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Molecular Representation</a:t>
            </a:r>
            <a:endParaRPr lang="en-US" sz="2300" dirty="0"/>
          </a:p>
        </p:txBody>
      </p:sp>
      <p:sp>
        <p:nvSpPr>
          <p:cNvPr id="15" name="Text 12">
            <a:extLst>
              <a:ext uri="{FF2B5EF4-FFF2-40B4-BE49-F238E27FC236}">
                <a16:creationId xmlns:a16="http://schemas.microsoft.com/office/drawing/2014/main" id="{5A45108A-9AE0-6FD4-5E3C-0367A2F4EA0D}"/>
              </a:ext>
            </a:extLst>
          </p:cNvPr>
          <p:cNvSpPr/>
          <p:nvPr/>
        </p:nvSpPr>
        <p:spPr>
          <a:xfrm>
            <a:off x="7017306" y="6268760"/>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dataset represents drug molecules as graphs using the PyTorch Geometric library, enabling the application of graph-based machine learning techniques.</a:t>
            </a:r>
            <a:endParaRPr lang="en-US" sz="1750" dirty="0"/>
          </a:p>
        </p:txBody>
      </p:sp>
      <p:pic>
        <p:nvPicPr>
          <p:cNvPr id="16" name="Picture 15" descr="A white background with black and white clouds&#10;&#10;Description automatically generated">
            <a:extLst>
              <a:ext uri="{FF2B5EF4-FFF2-40B4-BE49-F238E27FC236}">
                <a16:creationId xmlns:a16="http://schemas.microsoft.com/office/drawing/2014/main" id="{889B5E65-89FE-AFD9-F5E1-18E0AA0542F4}"/>
              </a:ext>
            </a:extLst>
          </p:cNvPr>
          <p:cNvPicPr>
            <a:picLocks noChangeAspect="1"/>
          </p:cNvPicPr>
          <p:nvPr/>
        </p:nvPicPr>
        <p:blipFill>
          <a:blip r:embed="rId4"/>
          <a:stretch>
            <a:fillRect/>
          </a:stretch>
        </p:blipFill>
        <p:spPr>
          <a:xfrm flipV="1">
            <a:off x="12600742" y="7711241"/>
            <a:ext cx="2029658" cy="518359"/>
          </a:xfrm>
          <a:prstGeom prst="rect">
            <a:avLst/>
          </a:prstGeom>
        </p:spPr>
      </p:pic>
    </p:spTree>
    <p:extLst>
      <p:ext uri="{BB962C8B-B14F-4D97-AF65-F5344CB8AC3E}">
        <p14:creationId xmlns:p14="http://schemas.microsoft.com/office/powerpoint/2010/main" val="1479762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78318"/>
            <a:ext cx="130428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Dataset Overview: Approved Drugs and Clinical Toxicity</a:t>
            </a:r>
            <a:endParaRPr lang="en-US" sz="4650" dirty="0"/>
          </a:p>
        </p:txBody>
      </p:sp>
      <p:sp>
        <p:nvSpPr>
          <p:cNvPr id="3" name="Text 1"/>
          <p:cNvSpPr/>
          <p:nvPr/>
        </p:nvSpPr>
        <p:spPr>
          <a:xfrm>
            <a:off x="793790" y="3833813"/>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Total Drugs</a:t>
            </a:r>
            <a:endParaRPr lang="en-US" sz="2300" dirty="0"/>
          </a:p>
        </p:txBody>
      </p:sp>
      <p:sp>
        <p:nvSpPr>
          <p:cNvPr id="4" name="Text 2"/>
          <p:cNvSpPr/>
          <p:nvPr/>
        </p:nvSpPr>
        <p:spPr>
          <a:xfrm>
            <a:off x="793790" y="443269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dataset contains information of 1480 drugs in total including the toxic and the non-toxic drugs.</a:t>
            </a:r>
            <a:endParaRPr lang="en-US" sz="1750" dirty="0"/>
          </a:p>
        </p:txBody>
      </p:sp>
      <p:sp>
        <p:nvSpPr>
          <p:cNvPr id="5" name="Text 3"/>
          <p:cNvSpPr/>
          <p:nvPr/>
        </p:nvSpPr>
        <p:spPr>
          <a:xfrm>
            <a:off x="5332928" y="3833813"/>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Clinical Toxicity</a:t>
            </a:r>
            <a:endParaRPr lang="en-US" sz="2300" dirty="0"/>
          </a:p>
        </p:txBody>
      </p:sp>
      <p:sp>
        <p:nvSpPr>
          <p:cNvPr id="6" name="Text 4"/>
          <p:cNvSpPr/>
          <p:nvPr/>
        </p:nvSpPr>
        <p:spPr>
          <a:xfrm>
            <a:off x="5332928" y="4432697"/>
            <a:ext cx="3978116" cy="1451610"/>
          </a:xfrm>
          <a:prstGeom prst="rect">
            <a:avLst/>
          </a:prstGeom>
          <a:noFill/>
          <a:ln/>
        </p:spPr>
        <p:txBody>
          <a:bodyPr wrap="square" lIns="0" tIns="0" rIns="0" bIns="0" rtlCol="0" anchor="t"/>
          <a:lstStyle/>
          <a:p>
            <a:pPr marL="0" indent="0">
              <a:lnSpc>
                <a:spcPts val="2850"/>
              </a:lnSpc>
              <a:buNone/>
            </a:pPr>
            <a:r>
              <a:rPr lang="en-US" sz="1750" dirty="0"/>
              <a:t>Out of those drugs, there are 112 total drugs that have been reported toxic. And the rest 1368 are non-toxic</a:t>
            </a:r>
          </a:p>
        </p:txBody>
      </p:sp>
      <p:sp>
        <p:nvSpPr>
          <p:cNvPr id="7" name="Text 5"/>
          <p:cNvSpPr/>
          <p:nvPr/>
        </p:nvSpPr>
        <p:spPr>
          <a:xfrm>
            <a:off x="9872067" y="3833813"/>
            <a:ext cx="2977039" cy="372070"/>
          </a:xfrm>
          <a:prstGeom prst="rect">
            <a:avLst/>
          </a:prstGeom>
          <a:noFill/>
          <a:ln/>
        </p:spPr>
        <p:txBody>
          <a:bodyPr wrap="none" lIns="0" tIns="0" rIns="0" bIns="0" rtlCol="0" anchor="t"/>
          <a:lstStyle/>
          <a:p>
            <a:pPr marL="0" indent="0">
              <a:lnSpc>
                <a:spcPts val="2900"/>
              </a:lnSpc>
              <a:buNone/>
            </a:pPr>
            <a:r>
              <a:rPr lang="en-US" sz="2300" b="1" dirty="0"/>
              <a:t>FDA Approval</a:t>
            </a:r>
          </a:p>
        </p:txBody>
      </p:sp>
      <p:sp>
        <p:nvSpPr>
          <p:cNvPr id="8" name="Text 6"/>
          <p:cNvSpPr/>
          <p:nvPr/>
        </p:nvSpPr>
        <p:spPr>
          <a:xfrm>
            <a:off x="9872067" y="4432697"/>
            <a:ext cx="3978116" cy="1814513"/>
          </a:xfrm>
          <a:prstGeom prst="rect">
            <a:avLst/>
          </a:prstGeom>
          <a:noFill/>
          <a:ln/>
        </p:spPr>
        <p:txBody>
          <a:bodyPr wrap="square" lIns="0" tIns="0" rIns="0" bIns="0" rtlCol="0" anchor="t"/>
          <a:lstStyle/>
          <a:p>
            <a:pPr marL="0" indent="0">
              <a:lnSpc>
                <a:spcPts val="2850"/>
              </a:lnSpc>
              <a:buNone/>
            </a:pPr>
            <a:endParaRPr lang="en-US" sz="1750" dirty="0"/>
          </a:p>
        </p:txBody>
      </p:sp>
      <p:pic>
        <p:nvPicPr>
          <p:cNvPr id="9" name="Picture 8" descr="A white background with black and white clouds&#10;&#10;Description automatically generated">
            <a:extLst>
              <a:ext uri="{FF2B5EF4-FFF2-40B4-BE49-F238E27FC236}">
                <a16:creationId xmlns:a16="http://schemas.microsoft.com/office/drawing/2014/main" id="{64F9B213-DF61-77A0-4430-596C0799F348}"/>
              </a:ext>
            </a:extLst>
          </p:cNvPr>
          <p:cNvPicPr>
            <a:picLocks noChangeAspect="1"/>
          </p:cNvPicPr>
          <p:nvPr/>
        </p:nvPicPr>
        <p:blipFill>
          <a:blip r:embed="rId3"/>
          <a:stretch>
            <a:fillRect/>
          </a:stretch>
        </p:blipFill>
        <p:spPr>
          <a:xfrm flipV="1">
            <a:off x="12600742" y="7711241"/>
            <a:ext cx="2029658" cy="518359"/>
          </a:xfrm>
          <a:prstGeom prst="rect">
            <a:avLst/>
          </a:prstGeom>
        </p:spPr>
      </p:pic>
      <p:sp>
        <p:nvSpPr>
          <p:cNvPr id="10" name="Text 4">
            <a:extLst>
              <a:ext uri="{FF2B5EF4-FFF2-40B4-BE49-F238E27FC236}">
                <a16:creationId xmlns:a16="http://schemas.microsoft.com/office/drawing/2014/main" id="{918B13E4-F96E-EC39-F9F0-295816D6686F}"/>
              </a:ext>
            </a:extLst>
          </p:cNvPr>
          <p:cNvSpPr/>
          <p:nvPr/>
        </p:nvSpPr>
        <p:spPr>
          <a:xfrm>
            <a:off x="9463444" y="4328619"/>
            <a:ext cx="3978116" cy="1451610"/>
          </a:xfrm>
          <a:prstGeom prst="rect">
            <a:avLst/>
          </a:prstGeom>
          <a:noFill/>
          <a:ln/>
        </p:spPr>
        <p:txBody>
          <a:bodyPr wrap="square" lIns="0" tIns="0" rIns="0" bIns="0" rtlCol="0" anchor="t"/>
          <a:lstStyle/>
          <a:p>
            <a:pPr marL="0" indent="0">
              <a:lnSpc>
                <a:spcPts val="2850"/>
              </a:lnSpc>
              <a:buNone/>
            </a:pPr>
            <a:r>
              <a:rPr lang="en-US" sz="1750" dirty="0"/>
              <a:t>There is another label along with the toxicity label, which is the label for FDA approved status. 1386 molecules are FDA approved and the remaining 94 are not approved by FDA</a:t>
            </a:r>
          </a:p>
        </p:txBody>
      </p:sp>
      <p:sp>
        <p:nvSpPr>
          <p:cNvPr id="11" name="TextBox 10">
            <a:extLst>
              <a:ext uri="{FF2B5EF4-FFF2-40B4-BE49-F238E27FC236}">
                <a16:creationId xmlns:a16="http://schemas.microsoft.com/office/drawing/2014/main" id="{38FA7F06-2AD0-AA3E-18BA-D50E66B970F5}"/>
              </a:ext>
            </a:extLst>
          </p:cNvPr>
          <p:cNvSpPr txBox="1"/>
          <p:nvPr/>
        </p:nvSpPr>
        <p:spPr>
          <a:xfrm>
            <a:off x="657922" y="6356195"/>
            <a:ext cx="12634332" cy="646331"/>
          </a:xfrm>
          <a:prstGeom prst="rect">
            <a:avLst/>
          </a:prstGeom>
          <a:noFill/>
        </p:spPr>
        <p:txBody>
          <a:bodyPr wrap="square" rtlCol="0">
            <a:spAutoFit/>
          </a:bodyPr>
          <a:lstStyle/>
          <a:p>
            <a:r>
              <a:rPr lang="en-IN" b="1" dirty="0"/>
              <a:t>NOTE:-</a:t>
            </a:r>
          </a:p>
          <a:p>
            <a:pPr marL="285750" indent="-285750">
              <a:buFont typeface="Arial" panose="020B0604020202020204" pitchFamily="34" charset="0"/>
              <a:buChar char="•"/>
            </a:pPr>
            <a:r>
              <a:rPr lang="en-IN" b="1" dirty="0"/>
              <a:t>Among the 1480 drugs, there are 18 drugs that are toxic but still approved by the FDA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BE72F-5F35-16F5-772A-C6E9F63DD0C7}"/>
            </a:ext>
          </a:extLst>
        </p:cNvPr>
        <p:cNvGrpSpPr/>
        <p:nvPr/>
      </p:nvGrpSpPr>
      <p:grpSpPr>
        <a:xfrm>
          <a:off x="0" y="0"/>
          <a:ext cx="0" cy="0"/>
          <a:chOff x="0" y="0"/>
          <a:chExt cx="0" cy="0"/>
        </a:xfrm>
      </p:grpSpPr>
      <p:sp>
        <p:nvSpPr>
          <p:cNvPr id="59" name="Shape 2">
            <a:extLst>
              <a:ext uri="{FF2B5EF4-FFF2-40B4-BE49-F238E27FC236}">
                <a16:creationId xmlns:a16="http://schemas.microsoft.com/office/drawing/2014/main" id="{260659F0-938F-CEE2-12BD-F8E4D57BE86F}"/>
              </a:ext>
            </a:extLst>
          </p:cNvPr>
          <p:cNvSpPr/>
          <p:nvPr/>
        </p:nvSpPr>
        <p:spPr>
          <a:xfrm>
            <a:off x="3290581" y="7621505"/>
            <a:ext cx="729615" cy="22860"/>
          </a:xfrm>
          <a:prstGeom prst="roundRect">
            <a:avLst>
              <a:gd name="adj" fmla="val 383050"/>
            </a:avLst>
          </a:prstGeom>
          <a:solidFill>
            <a:srgbClr val="B2D4E5"/>
          </a:solidFill>
          <a:ln/>
        </p:spPr>
        <p:txBody>
          <a:bodyPr/>
          <a:lstStyle/>
          <a:p>
            <a:endParaRPr lang="en-IN"/>
          </a:p>
        </p:txBody>
      </p:sp>
      <p:sp>
        <p:nvSpPr>
          <p:cNvPr id="60" name="Shape 2">
            <a:extLst>
              <a:ext uri="{FF2B5EF4-FFF2-40B4-BE49-F238E27FC236}">
                <a16:creationId xmlns:a16="http://schemas.microsoft.com/office/drawing/2014/main" id="{A53DDAEC-2A1F-9647-0361-B26B9350D757}"/>
              </a:ext>
            </a:extLst>
          </p:cNvPr>
          <p:cNvSpPr/>
          <p:nvPr/>
        </p:nvSpPr>
        <p:spPr>
          <a:xfrm>
            <a:off x="3312721" y="7073203"/>
            <a:ext cx="729615" cy="22860"/>
          </a:xfrm>
          <a:prstGeom prst="roundRect">
            <a:avLst>
              <a:gd name="adj" fmla="val 383050"/>
            </a:avLst>
          </a:prstGeom>
          <a:solidFill>
            <a:srgbClr val="B2D4E5"/>
          </a:solidFill>
          <a:ln/>
        </p:spPr>
        <p:txBody>
          <a:bodyPr/>
          <a:lstStyle/>
          <a:p>
            <a:endParaRPr lang="en-IN"/>
          </a:p>
        </p:txBody>
      </p:sp>
      <p:sp>
        <p:nvSpPr>
          <p:cNvPr id="58" name="Shape 2">
            <a:extLst>
              <a:ext uri="{FF2B5EF4-FFF2-40B4-BE49-F238E27FC236}">
                <a16:creationId xmlns:a16="http://schemas.microsoft.com/office/drawing/2014/main" id="{809F3156-CA43-6105-D251-FEDBCC7554AE}"/>
              </a:ext>
            </a:extLst>
          </p:cNvPr>
          <p:cNvSpPr/>
          <p:nvPr/>
        </p:nvSpPr>
        <p:spPr>
          <a:xfrm>
            <a:off x="3357266" y="6492265"/>
            <a:ext cx="729615" cy="22860"/>
          </a:xfrm>
          <a:prstGeom prst="roundRect">
            <a:avLst>
              <a:gd name="adj" fmla="val 383050"/>
            </a:avLst>
          </a:prstGeom>
          <a:solidFill>
            <a:srgbClr val="B2D4E5"/>
          </a:solidFill>
          <a:ln/>
        </p:spPr>
        <p:txBody>
          <a:bodyPr/>
          <a:lstStyle/>
          <a:p>
            <a:endParaRPr lang="en-IN"/>
          </a:p>
        </p:txBody>
      </p:sp>
      <p:sp>
        <p:nvSpPr>
          <p:cNvPr id="57" name="Shape 2">
            <a:extLst>
              <a:ext uri="{FF2B5EF4-FFF2-40B4-BE49-F238E27FC236}">
                <a16:creationId xmlns:a16="http://schemas.microsoft.com/office/drawing/2014/main" id="{6CF7B2F4-99E8-1E4D-7DB1-7EBB54D8D44A}"/>
              </a:ext>
            </a:extLst>
          </p:cNvPr>
          <p:cNvSpPr/>
          <p:nvPr/>
        </p:nvSpPr>
        <p:spPr>
          <a:xfrm>
            <a:off x="3411225" y="5928500"/>
            <a:ext cx="729615" cy="22860"/>
          </a:xfrm>
          <a:prstGeom prst="roundRect">
            <a:avLst>
              <a:gd name="adj" fmla="val 383050"/>
            </a:avLst>
          </a:prstGeom>
          <a:solidFill>
            <a:srgbClr val="B2D4E5"/>
          </a:solidFill>
          <a:ln/>
        </p:spPr>
        <p:txBody>
          <a:bodyPr/>
          <a:lstStyle/>
          <a:p>
            <a:endParaRPr lang="en-IN"/>
          </a:p>
        </p:txBody>
      </p:sp>
      <p:sp>
        <p:nvSpPr>
          <p:cNvPr id="54" name="Shape 2">
            <a:extLst>
              <a:ext uri="{FF2B5EF4-FFF2-40B4-BE49-F238E27FC236}">
                <a16:creationId xmlns:a16="http://schemas.microsoft.com/office/drawing/2014/main" id="{17BFE70C-67E6-5A3A-9D74-93328CA5F8BF}"/>
              </a:ext>
            </a:extLst>
          </p:cNvPr>
          <p:cNvSpPr/>
          <p:nvPr/>
        </p:nvSpPr>
        <p:spPr>
          <a:xfrm>
            <a:off x="3328677" y="5351468"/>
            <a:ext cx="729615" cy="22860"/>
          </a:xfrm>
          <a:prstGeom prst="roundRect">
            <a:avLst>
              <a:gd name="adj" fmla="val 383050"/>
            </a:avLst>
          </a:prstGeom>
          <a:solidFill>
            <a:srgbClr val="B2D4E5"/>
          </a:solidFill>
          <a:ln/>
        </p:spPr>
        <p:txBody>
          <a:bodyPr/>
          <a:lstStyle/>
          <a:p>
            <a:endParaRPr lang="en-IN"/>
          </a:p>
        </p:txBody>
      </p:sp>
      <p:sp>
        <p:nvSpPr>
          <p:cNvPr id="55" name="Shape 2">
            <a:extLst>
              <a:ext uri="{FF2B5EF4-FFF2-40B4-BE49-F238E27FC236}">
                <a16:creationId xmlns:a16="http://schemas.microsoft.com/office/drawing/2014/main" id="{1DAD11A1-F527-6C3E-A841-443EF1A6120D}"/>
              </a:ext>
            </a:extLst>
          </p:cNvPr>
          <p:cNvSpPr/>
          <p:nvPr/>
        </p:nvSpPr>
        <p:spPr>
          <a:xfrm>
            <a:off x="3371973" y="4811979"/>
            <a:ext cx="729615" cy="22860"/>
          </a:xfrm>
          <a:prstGeom prst="roundRect">
            <a:avLst>
              <a:gd name="adj" fmla="val 383050"/>
            </a:avLst>
          </a:prstGeom>
          <a:solidFill>
            <a:srgbClr val="B2D4E5"/>
          </a:solidFill>
          <a:ln/>
        </p:spPr>
        <p:txBody>
          <a:bodyPr/>
          <a:lstStyle/>
          <a:p>
            <a:endParaRPr lang="en-IN"/>
          </a:p>
        </p:txBody>
      </p:sp>
      <p:sp>
        <p:nvSpPr>
          <p:cNvPr id="56" name="Shape 2">
            <a:extLst>
              <a:ext uri="{FF2B5EF4-FFF2-40B4-BE49-F238E27FC236}">
                <a16:creationId xmlns:a16="http://schemas.microsoft.com/office/drawing/2014/main" id="{897A4218-9638-E21B-5E4A-4AE8DEE5B522}"/>
              </a:ext>
            </a:extLst>
          </p:cNvPr>
          <p:cNvSpPr/>
          <p:nvPr/>
        </p:nvSpPr>
        <p:spPr>
          <a:xfrm>
            <a:off x="3303375" y="4269557"/>
            <a:ext cx="729615" cy="22860"/>
          </a:xfrm>
          <a:prstGeom prst="roundRect">
            <a:avLst>
              <a:gd name="adj" fmla="val 383050"/>
            </a:avLst>
          </a:prstGeom>
          <a:solidFill>
            <a:srgbClr val="B2D4E5"/>
          </a:solidFill>
          <a:ln/>
        </p:spPr>
        <p:txBody>
          <a:bodyPr/>
          <a:lstStyle/>
          <a:p>
            <a:endParaRPr lang="en-IN"/>
          </a:p>
        </p:txBody>
      </p:sp>
      <p:sp>
        <p:nvSpPr>
          <p:cNvPr id="3" name="Text 0">
            <a:extLst>
              <a:ext uri="{FF2B5EF4-FFF2-40B4-BE49-F238E27FC236}">
                <a16:creationId xmlns:a16="http://schemas.microsoft.com/office/drawing/2014/main" id="{36412599-E697-6849-A182-855FD06B9C01}"/>
              </a:ext>
            </a:extLst>
          </p:cNvPr>
          <p:cNvSpPr/>
          <p:nvPr/>
        </p:nvSpPr>
        <p:spPr>
          <a:xfrm>
            <a:off x="1175664" y="503932"/>
            <a:ext cx="11425078" cy="755511"/>
          </a:xfrm>
          <a:prstGeom prst="rect">
            <a:avLst/>
          </a:prstGeom>
          <a:noFill/>
          <a:ln/>
        </p:spPr>
        <p:txBody>
          <a:bodyPr wrap="square" lIns="0" tIns="0" rIns="0" bIns="0" rtlCol="0" anchor="t"/>
          <a:lstStyle/>
          <a:p>
            <a:pPr marL="0" indent="0">
              <a:lnSpc>
                <a:spcPts val="5350"/>
              </a:lnSpc>
              <a:buNone/>
            </a:pPr>
            <a:r>
              <a:rPr lang="en-US" sz="4300" b="1" dirty="0">
                <a:solidFill>
                  <a:srgbClr val="000000"/>
                </a:solidFill>
                <a:latin typeface="Petrona Bold" pitchFamily="34" charset="0"/>
                <a:ea typeface="Petrona Bold" pitchFamily="34" charset="-122"/>
                <a:cs typeface="Petrona Bold" pitchFamily="34" charset="-120"/>
              </a:rPr>
              <a:t>Some more details:-</a:t>
            </a:r>
            <a:endParaRPr lang="en-US" sz="4300" dirty="0"/>
          </a:p>
        </p:txBody>
      </p:sp>
      <p:sp>
        <p:nvSpPr>
          <p:cNvPr id="4" name="Shape 1">
            <a:extLst>
              <a:ext uri="{FF2B5EF4-FFF2-40B4-BE49-F238E27FC236}">
                <a16:creationId xmlns:a16="http://schemas.microsoft.com/office/drawing/2014/main" id="{D8B3E726-88D7-5E96-1BD7-2482E75DA7FA}"/>
              </a:ext>
            </a:extLst>
          </p:cNvPr>
          <p:cNvSpPr/>
          <p:nvPr/>
        </p:nvSpPr>
        <p:spPr>
          <a:xfrm>
            <a:off x="3300736" y="2871672"/>
            <a:ext cx="49898" cy="5240346"/>
          </a:xfrm>
          <a:prstGeom prst="roundRect">
            <a:avLst>
              <a:gd name="adj" fmla="val 383050"/>
            </a:avLst>
          </a:prstGeom>
          <a:solidFill>
            <a:srgbClr val="B2D4E5"/>
          </a:solidFill>
          <a:ln/>
        </p:spPr>
        <p:txBody>
          <a:bodyPr/>
          <a:lstStyle/>
          <a:p>
            <a:endParaRPr lang="en-IN"/>
          </a:p>
        </p:txBody>
      </p:sp>
      <p:sp>
        <p:nvSpPr>
          <p:cNvPr id="5" name="Shape 2">
            <a:extLst>
              <a:ext uri="{FF2B5EF4-FFF2-40B4-BE49-F238E27FC236}">
                <a16:creationId xmlns:a16="http://schemas.microsoft.com/office/drawing/2014/main" id="{2BA66B61-8B95-D973-A6F7-4BD888114067}"/>
              </a:ext>
            </a:extLst>
          </p:cNvPr>
          <p:cNvSpPr/>
          <p:nvPr/>
        </p:nvSpPr>
        <p:spPr>
          <a:xfrm>
            <a:off x="3170040" y="3658871"/>
            <a:ext cx="729615" cy="22860"/>
          </a:xfrm>
          <a:prstGeom prst="roundRect">
            <a:avLst>
              <a:gd name="adj" fmla="val 383050"/>
            </a:avLst>
          </a:prstGeom>
          <a:solidFill>
            <a:srgbClr val="B2D4E5"/>
          </a:solidFill>
          <a:ln/>
        </p:spPr>
        <p:txBody>
          <a:bodyPr/>
          <a:lstStyle/>
          <a:p>
            <a:endParaRPr lang="en-IN"/>
          </a:p>
        </p:txBody>
      </p:sp>
      <p:sp>
        <p:nvSpPr>
          <p:cNvPr id="11" name="Shape 8">
            <a:extLst>
              <a:ext uri="{FF2B5EF4-FFF2-40B4-BE49-F238E27FC236}">
                <a16:creationId xmlns:a16="http://schemas.microsoft.com/office/drawing/2014/main" id="{A4A25872-47B0-8C0F-0765-7617BE48D317}"/>
              </a:ext>
            </a:extLst>
          </p:cNvPr>
          <p:cNvSpPr/>
          <p:nvPr/>
        </p:nvSpPr>
        <p:spPr>
          <a:xfrm>
            <a:off x="3160694" y="3534959"/>
            <a:ext cx="286107" cy="286828"/>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12" name="Text 9">
            <a:extLst>
              <a:ext uri="{FF2B5EF4-FFF2-40B4-BE49-F238E27FC236}">
                <a16:creationId xmlns:a16="http://schemas.microsoft.com/office/drawing/2014/main" id="{3DB4E6A1-B5D4-1E0B-EB21-8E5C36BF41D7}"/>
              </a:ext>
            </a:extLst>
          </p:cNvPr>
          <p:cNvSpPr/>
          <p:nvPr/>
        </p:nvSpPr>
        <p:spPr>
          <a:xfrm>
            <a:off x="3294760" y="3534959"/>
            <a:ext cx="45719" cy="113229"/>
          </a:xfrm>
          <a:prstGeom prst="rect">
            <a:avLst/>
          </a:prstGeom>
          <a:noFill/>
          <a:ln/>
        </p:spPr>
        <p:txBody>
          <a:bodyPr wrap="none" lIns="0" tIns="0" rIns="0" bIns="0" rtlCol="0" anchor="t"/>
          <a:lstStyle/>
          <a:p>
            <a:pPr marL="0" indent="0" algn="ctr">
              <a:lnSpc>
                <a:spcPts val="2550"/>
              </a:lnSpc>
              <a:buNone/>
            </a:pPr>
            <a:endParaRPr lang="en-US" sz="2550" dirty="0"/>
          </a:p>
        </p:txBody>
      </p:sp>
      <p:pic>
        <p:nvPicPr>
          <p:cNvPr id="20" name="Picture 19" descr="A white background with black and white clouds&#10;&#10;Description automatically generated">
            <a:extLst>
              <a:ext uri="{FF2B5EF4-FFF2-40B4-BE49-F238E27FC236}">
                <a16:creationId xmlns:a16="http://schemas.microsoft.com/office/drawing/2014/main" id="{823811F2-6998-1B23-102D-6AEBBFCDF7BC}"/>
              </a:ext>
            </a:extLst>
          </p:cNvPr>
          <p:cNvPicPr>
            <a:picLocks noChangeAspect="1"/>
          </p:cNvPicPr>
          <p:nvPr/>
        </p:nvPicPr>
        <p:blipFill>
          <a:blip r:embed="rId3"/>
          <a:stretch>
            <a:fillRect/>
          </a:stretch>
        </p:blipFill>
        <p:spPr>
          <a:xfrm flipV="1">
            <a:off x="12600742" y="7711241"/>
            <a:ext cx="2029658" cy="518359"/>
          </a:xfrm>
          <a:prstGeom prst="rect">
            <a:avLst/>
          </a:prstGeom>
        </p:spPr>
      </p:pic>
      <p:sp>
        <p:nvSpPr>
          <p:cNvPr id="21" name="TextBox 20">
            <a:extLst>
              <a:ext uri="{FF2B5EF4-FFF2-40B4-BE49-F238E27FC236}">
                <a16:creationId xmlns:a16="http://schemas.microsoft.com/office/drawing/2014/main" id="{0BD781F4-FB71-2BE1-1C01-A4571285D0E5}"/>
              </a:ext>
            </a:extLst>
          </p:cNvPr>
          <p:cNvSpPr txBox="1"/>
          <p:nvPr/>
        </p:nvSpPr>
        <p:spPr>
          <a:xfrm>
            <a:off x="1586387" y="1240456"/>
            <a:ext cx="10289661"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t>The molecules/drug are represented in the form of graphs, where every node represents an atom</a:t>
            </a:r>
          </a:p>
          <a:p>
            <a:pPr marL="285750" indent="-285750">
              <a:buFont typeface="Arial" panose="020B0604020202020204" pitchFamily="34" charset="0"/>
              <a:buChar char="•"/>
            </a:pPr>
            <a:r>
              <a:rPr lang="en-IN" sz="2000" dirty="0"/>
              <a:t>A certain drug will be composed of several atoms such as Hydrogen(H), Oxygen(O) etc. Each of these atoms (or nodes as in the graph) will have a set of 9 features of itself. These 9 features </a:t>
            </a:r>
            <a:r>
              <a:rPr lang="en-IN" sz="2000" b="1" dirty="0"/>
              <a:t>for every atom in the drug </a:t>
            </a:r>
            <a:r>
              <a:rPr lang="en-IN" sz="2000" dirty="0"/>
              <a:t>represent the following information:-</a:t>
            </a:r>
          </a:p>
        </p:txBody>
      </p:sp>
      <p:sp>
        <p:nvSpPr>
          <p:cNvPr id="40" name="Shape 8">
            <a:extLst>
              <a:ext uri="{FF2B5EF4-FFF2-40B4-BE49-F238E27FC236}">
                <a16:creationId xmlns:a16="http://schemas.microsoft.com/office/drawing/2014/main" id="{3BA61F96-E10A-219C-8261-89E627A3DC28}"/>
              </a:ext>
            </a:extLst>
          </p:cNvPr>
          <p:cNvSpPr/>
          <p:nvPr/>
        </p:nvSpPr>
        <p:spPr>
          <a:xfrm>
            <a:off x="3160694" y="4101459"/>
            <a:ext cx="286107" cy="286828"/>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41" name="Text 9">
            <a:extLst>
              <a:ext uri="{FF2B5EF4-FFF2-40B4-BE49-F238E27FC236}">
                <a16:creationId xmlns:a16="http://schemas.microsoft.com/office/drawing/2014/main" id="{346EDFB3-1BE9-4987-5C53-567F10BBD93C}"/>
              </a:ext>
            </a:extLst>
          </p:cNvPr>
          <p:cNvSpPr/>
          <p:nvPr/>
        </p:nvSpPr>
        <p:spPr>
          <a:xfrm>
            <a:off x="3294760" y="4101459"/>
            <a:ext cx="45719" cy="113229"/>
          </a:xfrm>
          <a:prstGeom prst="rect">
            <a:avLst/>
          </a:prstGeom>
          <a:noFill/>
          <a:ln/>
        </p:spPr>
        <p:txBody>
          <a:bodyPr wrap="none" lIns="0" tIns="0" rIns="0" bIns="0" rtlCol="0" anchor="t"/>
          <a:lstStyle/>
          <a:p>
            <a:pPr marL="0" indent="0" algn="ctr">
              <a:lnSpc>
                <a:spcPts val="2550"/>
              </a:lnSpc>
              <a:buNone/>
            </a:pPr>
            <a:endParaRPr lang="en-US" sz="2550" dirty="0"/>
          </a:p>
        </p:txBody>
      </p:sp>
      <p:sp>
        <p:nvSpPr>
          <p:cNvPr id="42" name="Shape 8">
            <a:extLst>
              <a:ext uri="{FF2B5EF4-FFF2-40B4-BE49-F238E27FC236}">
                <a16:creationId xmlns:a16="http://schemas.microsoft.com/office/drawing/2014/main" id="{04AC7D7D-9CB9-5B36-8B39-108778A03906}"/>
              </a:ext>
            </a:extLst>
          </p:cNvPr>
          <p:cNvSpPr/>
          <p:nvPr/>
        </p:nvSpPr>
        <p:spPr>
          <a:xfrm>
            <a:off x="3170040" y="4668910"/>
            <a:ext cx="286107" cy="286828"/>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44" name="Shape 8">
            <a:extLst>
              <a:ext uri="{FF2B5EF4-FFF2-40B4-BE49-F238E27FC236}">
                <a16:creationId xmlns:a16="http://schemas.microsoft.com/office/drawing/2014/main" id="{86222308-5B4A-65B3-6281-21F506345147}"/>
              </a:ext>
            </a:extLst>
          </p:cNvPr>
          <p:cNvSpPr/>
          <p:nvPr/>
        </p:nvSpPr>
        <p:spPr>
          <a:xfrm>
            <a:off x="3170040" y="5235410"/>
            <a:ext cx="286107" cy="286828"/>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45" name="Text 9">
            <a:extLst>
              <a:ext uri="{FF2B5EF4-FFF2-40B4-BE49-F238E27FC236}">
                <a16:creationId xmlns:a16="http://schemas.microsoft.com/office/drawing/2014/main" id="{3523EA31-022B-73B5-B4FA-DB08AA23406A}"/>
              </a:ext>
            </a:extLst>
          </p:cNvPr>
          <p:cNvSpPr/>
          <p:nvPr/>
        </p:nvSpPr>
        <p:spPr>
          <a:xfrm>
            <a:off x="3304106" y="5235410"/>
            <a:ext cx="45719" cy="113229"/>
          </a:xfrm>
          <a:prstGeom prst="rect">
            <a:avLst/>
          </a:prstGeom>
          <a:noFill/>
          <a:ln/>
        </p:spPr>
        <p:txBody>
          <a:bodyPr wrap="none" lIns="0" tIns="0" rIns="0" bIns="0" rtlCol="0" anchor="t"/>
          <a:lstStyle/>
          <a:p>
            <a:pPr marL="0" indent="0" algn="ctr">
              <a:lnSpc>
                <a:spcPts val="2550"/>
              </a:lnSpc>
              <a:buNone/>
            </a:pPr>
            <a:endParaRPr lang="en-US" sz="2550" dirty="0"/>
          </a:p>
        </p:txBody>
      </p:sp>
      <p:sp>
        <p:nvSpPr>
          <p:cNvPr id="46" name="Shape 8">
            <a:extLst>
              <a:ext uri="{FF2B5EF4-FFF2-40B4-BE49-F238E27FC236}">
                <a16:creationId xmlns:a16="http://schemas.microsoft.com/office/drawing/2014/main" id="{FE420F34-F679-E5B9-35F8-AB592313D93D}"/>
              </a:ext>
            </a:extLst>
          </p:cNvPr>
          <p:cNvSpPr/>
          <p:nvPr/>
        </p:nvSpPr>
        <p:spPr>
          <a:xfrm>
            <a:off x="3160322" y="5801910"/>
            <a:ext cx="286107" cy="286828"/>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47" name="Text 9">
            <a:extLst>
              <a:ext uri="{FF2B5EF4-FFF2-40B4-BE49-F238E27FC236}">
                <a16:creationId xmlns:a16="http://schemas.microsoft.com/office/drawing/2014/main" id="{09DD1CEE-5E57-6923-95BE-36377DDA75DD}"/>
              </a:ext>
            </a:extLst>
          </p:cNvPr>
          <p:cNvSpPr/>
          <p:nvPr/>
        </p:nvSpPr>
        <p:spPr>
          <a:xfrm>
            <a:off x="3294388" y="5801910"/>
            <a:ext cx="45719" cy="113229"/>
          </a:xfrm>
          <a:prstGeom prst="rect">
            <a:avLst/>
          </a:prstGeom>
          <a:noFill/>
          <a:ln/>
        </p:spPr>
        <p:txBody>
          <a:bodyPr wrap="none" lIns="0" tIns="0" rIns="0" bIns="0" rtlCol="0" anchor="t"/>
          <a:lstStyle/>
          <a:p>
            <a:pPr marL="0" indent="0" algn="ctr">
              <a:lnSpc>
                <a:spcPts val="2550"/>
              </a:lnSpc>
              <a:buNone/>
            </a:pPr>
            <a:endParaRPr lang="en-US" sz="2550" dirty="0"/>
          </a:p>
        </p:txBody>
      </p:sp>
      <p:sp>
        <p:nvSpPr>
          <p:cNvPr id="48" name="Shape 8">
            <a:extLst>
              <a:ext uri="{FF2B5EF4-FFF2-40B4-BE49-F238E27FC236}">
                <a16:creationId xmlns:a16="http://schemas.microsoft.com/office/drawing/2014/main" id="{C4EA576D-0698-55A1-5AF7-72093E935CC8}"/>
              </a:ext>
            </a:extLst>
          </p:cNvPr>
          <p:cNvSpPr/>
          <p:nvPr/>
        </p:nvSpPr>
        <p:spPr>
          <a:xfrm>
            <a:off x="3160322" y="6368410"/>
            <a:ext cx="286107" cy="286828"/>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49" name="Text 9">
            <a:extLst>
              <a:ext uri="{FF2B5EF4-FFF2-40B4-BE49-F238E27FC236}">
                <a16:creationId xmlns:a16="http://schemas.microsoft.com/office/drawing/2014/main" id="{C76DF8E3-9D69-86E3-56E4-C9CE7491C04D}"/>
              </a:ext>
            </a:extLst>
          </p:cNvPr>
          <p:cNvSpPr/>
          <p:nvPr/>
        </p:nvSpPr>
        <p:spPr>
          <a:xfrm>
            <a:off x="3294388" y="6368410"/>
            <a:ext cx="45719" cy="113229"/>
          </a:xfrm>
          <a:prstGeom prst="rect">
            <a:avLst/>
          </a:prstGeom>
          <a:noFill/>
          <a:ln/>
        </p:spPr>
        <p:txBody>
          <a:bodyPr wrap="none" lIns="0" tIns="0" rIns="0" bIns="0" rtlCol="0" anchor="t"/>
          <a:lstStyle/>
          <a:p>
            <a:pPr marL="0" indent="0" algn="ctr">
              <a:lnSpc>
                <a:spcPts val="2550"/>
              </a:lnSpc>
              <a:buNone/>
            </a:pPr>
            <a:endParaRPr lang="en-US" sz="2550" dirty="0"/>
          </a:p>
        </p:txBody>
      </p:sp>
      <p:sp>
        <p:nvSpPr>
          <p:cNvPr id="50" name="Shape 8">
            <a:extLst>
              <a:ext uri="{FF2B5EF4-FFF2-40B4-BE49-F238E27FC236}">
                <a16:creationId xmlns:a16="http://schemas.microsoft.com/office/drawing/2014/main" id="{41322CC5-3198-316E-FEBA-A8112AA52EEA}"/>
              </a:ext>
            </a:extLst>
          </p:cNvPr>
          <p:cNvSpPr/>
          <p:nvPr/>
        </p:nvSpPr>
        <p:spPr>
          <a:xfrm>
            <a:off x="3169668" y="6935861"/>
            <a:ext cx="286107" cy="286828"/>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51" name="Text 9">
            <a:extLst>
              <a:ext uri="{FF2B5EF4-FFF2-40B4-BE49-F238E27FC236}">
                <a16:creationId xmlns:a16="http://schemas.microsoft.com/office/drawing/2014/main" id="{5D8C03E4-5959-B5F8-260B-C147565647CF}"/>
              </a:ext>
            </a:extLst>
          </p:cNvPr>
          <p:cNvSpPr/>
          <p:nvPr/>
        </p:nvSpPr>
        <p:spPr>
          <a:xfrm>
            <a:off x="3303734" y="6935861"/>
            <a:ext cx="45719" cy="113229"/>
          </a:xfrm>
          <a:prstGeom prst="rect">
            <a:avLst/>
          </a:prstGeom>
          <a:noFill/>
          <a:ln/>
        </p:spPr>
        <p:txBody>
          <a:bodyPr wrap="none" lIns="0" tIns="0" rIns="0" bIns="0" rtlCol="0" anchor="t"/>
          <a:lstStyle/>
          <a:p>
            <a:pPr marL="0" indent="0" algn="ctr">
              <a:lnSpc>
                <a:spcPts val="2550"/>
              </a:lnSpc>
              <a:buNone/>
            </a:pPr>
            <a:endParaRPr lang="en-US" sz="2550" dirty="0"/>
          </a:p>
        </p:txBody>
      </p:sp>
      <p:sp>
        <p:nvSpPr>
          <p:cNvPr id="52" name="Shape 8">
            <a:extLst>
              <a:ext uri="{FF2B5EF4-FFF2-40B4-BE49-F238E27FC236}">
                <a16:creationId xmlns:a16="http://schemas.microsoft.com/office/drawing/2014/main" id="{ADEA1588-61B9-73A3-1F00-7432F09B35CB}"/>
              </a:ext>
            </a:extLst>
          </p:cNvPr>
          <p:cNvSpPr/>
          <p:nvPr/>
        </p:nvSpPr>
        <p:spPr>
          <a:xfrm>
            <a:off x="3169668" y="7502361"/>
            <a:ext cx="286107" cy="286828"/>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53" name="Text 9">
            <a:extLst>
              <a:ext uri="{FF2B5EF4-FFF2-40B4-BE49-F238E27FC236}">
                <a16:creationId xmlns:a16="http://schemas.microsoft.com/office/drawing/2014/main" id="{F5C63D06-AE66-9DBE-6A52-506276109F0B}"/>
              </a:ext>
            </a:extLst>
          </p:cNvPr>
          <p:cNvSpPr/>
          <p:nvPr/>
        </p:nvSpPr>
        <p:spPr>
          <a:xfrm>
            <a:off x="3303734" y="7502361"/>
            <a:ext cx="45719" cy="113229"/>
          </a:xfrm>
          <a:prstGeom prst="rect">
            <a:avLst/>
          </a:prstGeom>
          <a:noFill/>
          <a:ln/>
        </p:spPr>
        <p:txBody>
          <a:bodyPr wrap="none" lIns="0" tIns="0" rIns="0" bIns="0" rtlCol="0" anchor="t"/>
          <a:lstStyle/>
          <a:p>
            <a:pPr marL="0" indent="0" algn="ctr">
              <a:lnSpc>
                <a:spcPts val="2550"/>
              </a:lnSpc>
              <a:buNone/>
            </a:pPr>
            <a:endParaRPr lang="en-US" sz="2550" dirty="0"/>
          </a:p>
        </p:txBody>
      </p:sp>
      <p:sp>
        <p:nvSpPr>
          <p:cNvPr id="61" name="Shape 2">
            <a:extLst>
              <a:ext uri="{FF2B5EF4-FFF2-40B4-BE49-F238E27FC236}">
                <a16:creationId xmlns:a16="http://schemas.microsoft.com/office/drawing/2014/main" id="{D2332C23-A91F-A79E-7451-9218CF981A1D}"/>
              </a:ext>
            </a:extLst>
          </p:cNvPr>
          <p:cNvSpPr/>
          <p:nvPr/>
        </p:nvSpPr>
        <p:spPr>
          <a:xfrm>
            <a:off x="3334905" y="3149405"/>
            <a:ext cx="729615" cy="22860"/>
          </a:xfrm>
          <a:prstGeom prst="roundRect">
            <a:avLst>
              <a:gd name="adj" fmla="val 383050"/>
            </a:avLst>
          </a:prstGeom>
          <a:solidFill>
            <a:srgbClr val="B2D4E5"/>
          </a:solidFill>
          <a:ln/>
        </p:spPr>
        <p:txBody>
          <a:bodyPr/>
          <a:lstStyle/>
          <a:p>
            <a:endParaRPr lang="en-IN"/>
          </a:p>
        </p:txBody>
      </p:sp>
      <p:sp>
        <p:nvSpPr>
          <p:cNvPr id="62" name="Shape 8">
            <a:extLst>
              <a:ext uri="{FF2B5EF4-FFF2-40B4-BE49-F238E27FC236}">
                <a16:creationId xmlns:a16="http://schemas.microsoft.com/office/drawing/2014/main" id="{CED858A2-146D-76B4-3A78-B6ADBFBBEBD4}"/>
              </a:ext>
            </a:extLst>
          </p:cNvPr>
          <p:cNvSpPr/>
          <p:nvPr/>
        </p:nvSpPr>
        <p:spPr>
          <a:xfrm>
            <a:off x="3191851" y="2972949"/>
            <a:ext cx="286107" cy="286828"/>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65" name="TextBox 64">
            <a:extLst>
              <a:ext uri="{FF2B5EF4-FFF2-40B4-BE49-F238E27FC236}">
                <a16:creationId xmlns:a16="http://schemas.microsoft.com/office/drawing/2014/main" id="{1DC72E27-A228-588E-91A6-B33DA1E22FE8}"/>
              </a:ext>
            </a:extLst>
          </p:cNvPr>
          <p:cNvSpPr txBox="1"/>
          <p:nvPr/>
        </p:nvSpPr>
        <p:spPr>
          <a:xfrm>
            <a:off x="4086881" y="2987599"/>
            <a:ext cx="7315200" cy="369332"/>
          </a:xfrm>
          <a:prstGeom prst="rect">
            <a:avLst/>
          </a:prstGeom>
          <a:noFill/>
        </p:spPr>
        <p:txBody>
          <a:bodyPr wrap="square">
            <a:spAutoFit/>
          </a:bodyPr>
          <a:lstStyle/>
          <a:p>
            <a:r>
              <a:rPr lang="en-IN" dirty="0"/>
              <a:t>Atomic Number</a:t>
            </a:r>
          </a:p>
        </p:txBody>
      </p:sp>
      <p:sp>
        <p:nvSpPr>
          <p:cNvPr id="66" name="TextBox 65">
            <a:extLst>
              <a:ext uri="{FF2B5EF4-FFF2-40B4-BE49-F238E27FC236}">
                <a16:creationId xmlns:a16="http://schemas.microsoft.com/office/drawing/2014/main" id="{8E6686AB-1749-E5E7-7740-80C41499244E}"/>
              </a:ext>
            </a:extLst>
          </p:cNvPr>
          <p:cNvSpPr txBox="1"/>
          <p:nvPr/>
        </p:nvSpPr>
        <p:spPr>
          <a:xfrm>
            <a:off x="4140840" y="3532613"/>
            <a:ext cx="7315200" cy="369332"/>
          </a:xfrm>
          <a:prstGeom prst="rect">
            <a:avLst/>
          </a:prstGeom>
          <a:noFill/>
        </p:spPr>
        <p:txBody>
          <a:bodyPr wrap="square">
            <a:spAutoFit/>
          </a:bodyPr>
          <a:lstStyle/>
          <a:p>
            <a:r>
              <a:rPr lang="en-IN" dirty="0"/>
              <a:t>Chirality</a:t>
            </a:r>
          </a:p>
        </p:txBody>
      </p:sp>
      <p:sp>
        <p:nvSpPr>
          <p:cNvPr id="67" name="TextBox 66">
            <a:extLst>
              <a:ext uri="{FF2B5EF4-FFF2-40B4-BE49-F238E27FC236}">
                <a16:creationId xmlns:a16="http://schemas.microsoft.com/office/drawing/2014/main" id="{B9A53639-16EB-D12A-B27E-0E6644B2C7BC}"/>
              </a:ext>
            </a:extLst>
          </p:cNvPr>
          <p:cNvSpPr txBox="1"/>
          <p:nvPr/>
        </p:nvSpPr>
        <p:spPr>
          <a:xfrm>
            <a:off x="4140840" y="4134329"/>
            <a:ext cx="7315200" cy="369332"/>
          </a:xfrm>
          <a:prstGeom prst="rect">
            <a:avLst/>
          </a:prstGeom>
          <a:noFill/>
        </p:spPr>
        <p:txBody>
          <a:bodyPr wrap="square">
            <a:spAutoFit/>
          </a:bodyPr>
          <a:lstStyle/>
          <a:p>
            <a:r>
              <a:rPr lang="en-IN" dirty="0"/>
              <a:t>Degree</a:t>
            </a:r>
          </a:p>
        </p:txBody>
      </p:sp>
      <p:sp>
        <p:nvSpPr>
          <p:cNvPr id="68" name="TextBox 67">
            <a:extLst>
              <a:ext uri="{FF2B5EF4-FFF2-40B4-BE49-F238E27FC236}">
                <a16:creationId xmlns:a16="http://schemas.microsoft.com/office/drawing/2014/main" id="{0A849EFF-3FA7-A476-A83A-CBE969F08C77}"/>
              </a:ext>
            </a:extLst>
          </p:cNvPr>
          <p:cNvSpPr txBox="1"/>
          <p:nvPr/>
        </p:nvSpPr>
        <p:spPr>
          <a:xfrm>
            <a:off x="4140840" y="4638743"/>
            <a:ext cx="7315200" cy="369332"/>
          </a:xfrm>
          <a:prstGeom prst="rect">
            <a:avLst/>
          </a:prstGeom>
          <a:noFill/>
        </p:spPr>
        <p:txBody>
          <a:bodyPr wrap="square">
            <a:spAutoFit/>
          </a:bodyPr>
          <a:lstStyle/>
          <a:p>
            <a:r>
              <a:rPr lang="en-IN" dirty="0"/>
              <a:t>Formal Charge</a:t>
            </a:r>
          </a:p>
        </p:txBody>
      </p:sp>
      <p:sp>
        <p:nvSpPr>
          <p:cNvPr id="69" name="TextBox 68">
            <a:extLst>
              <a:ext uri="{FF2B5EF4-FFF2-40B4-BE49-F238E27FC236}">
                <a16:creationId xmlns:a16="http://schemas.microsoft.com/office/drawing/2014/main" id="{8FDAA517-4351-4A6E-DAE4-98CFC91A71A5}"/>
              </a:ext>
            </a:extLst>
          </p:cNvPr>
          <p:cNvSpPr txBox="1"/>
          <p:nvPr/>
        </p:nvSpPr>
        <p:spPr>
          <a:xfrm>
            <a:off x="4140840" y="5192741"/>
            <a:ext cx="7315200" cy="369332"/>
          </a:xfrm>
          <a:prstGeom prst="rect">
            <a:avLst/>
          </a:prstGeom>
          <a:noFill/>
        </p:spPr>
        <p:txBody>
          <a:bodyPr wrap="square">
            <a:spAutoFit/>
          </a:bodyPr>
          <a:lstStyle/>
          <a:p>
            <a:r>
              <a:rPr lang="en-IN" dirty="0"/>
              <a:t>Count of Hydrogen Atoms</a:t>
            </a:r>
          </a:p>
        </p:txBody>
      </p:sp>
      <p:sp>
        <p:nvSpPr>
          <p:cNvPr id="70" name="TextBox 69">
            <a:extLst>
              <a:ext uri="{FF2B5EF4-FFF2-40B4-BE49-F238E27FC236}">
                <a16:creationId xmlns:a16="http://schemas.microsoft.com/office/drawing/2014/main" id="{5B17EE9B-1082-D044-E0E2-74F454950CD5}"/>
              </a:ext>
            </a:extLst>
          </p:cNvPr>
          <p:cNvSpPr txBox="1"/>
          <p:nvPr/>
        </p:nvSpPr>
        <p:spPr>
          <a:xfrm>
            <a:off x="4140840" y="5755264"/>
            <a:ext cx="7315200" cy="369332"/>
          </a:xfrm>
          <a:prstGeom prst="rect">
            <a:avLst/>
          </a:prstGeom>
          <a:noFill/>
        </p:spPr>
        <p:txBody>
          <a:bodyPr wrap="square">
            <a:spAutoFit/>
          </a:bodyPr>
          <a:lstStyle/>
          <a:p>
            <a:r>
              <a:rPr lang="en-IN" dirty="0"/>
              <a:t>Hybridization</a:t>
            </a:r>
          </a:p>
        </p:txBody>
      </p:sp>
      <p:sp>
        <p:nvSpPr>
          <p:cNvPr id="71" name="TextBox 70">
            <a:extLst>
              <a:ext uri="{FF2B5EF4-FFF2-40B4-BE49-F238E27FC236}">
                <a16:creationId xmlns:a16="http://schemas.microsoft.com/office/drawing/2014/main" id="{65ECD124-9F5C-0893-6F45-0F1C3137341A}"/>
              </a:ext>
            </a:extLst>
          </p:cNvPr>
          <p:cNvSpPr txBox="1"/>
          <p:nvPr/>
        </p:nvSpPr>
        <p:spPr>
          <a:xfrm>
            <a:off x="4140840" y="6339453"/>
            <a:ext cx="7315200" cy="369332"/>
          </a:xfrm>
          <a:prstGeom prst="rect">
            <a:avLst/>
          </a:prstGeom>
          <a:noFill/>
        </p:spPr>
        <p:txBody>
          <a:bodyPr wrap="square">
            <a:spAutoFit/>
          </a:bodyPr>
          <a:lstStyle/>
          <a:p>
            <a:r>
              <a:rPr lang="en-IN" dirty="0"/>
              <a:t>Aromaticity</a:t>
            </a:r>
          </a:p>
        </p:txBody>
      </p:sp>
      <p:sp>
        <p:nvSpPr>
          <p:cNvPr id="72" name="TextBox 71">
            <a:extLst>
              <a:ext uri="{FF2B5EF4-FFF2-40B4-BE49-F238E27FC236}">
                <a16:creationId xmlns:a16="http://schemas.microsoft.com/office/drawing/2014/main" id="{1E9EFA03-A5B9-5A38-CC75-4FD665D61CBA}"/>
              </a:ext>
            </a:extLst>
          </p:cNvPr>
          <p:cNvSpPr txBox="1"/>
          <p:nvPr/>
        </p:nvSpPr>
        <p:spPr>
          <a:xfrm>
            <a:off x="4140840" y="6923642"/>
            <a:ext cx="7315200" cy="369332"/>
          </a:xfrm>
          <a:prstGeom prst="rect">
            <a:avLst/>
          </a:prstGeom>
          <a:noFill/>
        </p:spPr>
        <p:txBody>
          <a:bodyPr wrap="square">
            <a:spAutoFit/>
          </a:bodyPr>
          <a:lstStyle/>
          <a:p>
            <a:r>
              <a:rPr lang="en-IN" dirty="0"/>
              <a:t>Atomic Mass</a:t>
            </a:r>
          </a:p>
        </p:txBody>
      </p:sp>
      <p:sp>
        <p:nvSpPr>
          <p:cNvPr id="73" name="TextBox 72">
            <a:extLst>
              <a:ext uri="{FF2B5EF4-FFF2-40B4-BE49-F238E27FC236}">
                <a16:creationId xmlns:a16="http://schemas.microsoft.com/office/drawing/2014/main" id="{80444C2B-C74B-F174-122D-056394F8F23A}"/>
              </a:ext>
            </a:extLst>
          </p:cNvPr>
          <p:cNvSpPr txBox="1"/>
          <p:nvPr/>
        </p:nvSpPr>
        <p:spPr>
          <a:xfrm>
            <a:off x="4140840" y="7459699"/>
            <a:ext cx="7315200" cy="369332"/>
          </a:xfrm>
          <a:prstGeom prst="rect">
            <a:avLst/>
          </a:prstGeom>
          <a:noFill/>
        </p:spPr>
        <p:txBody>
          <a:bodyPr wrap="square">
            <a:spAutoFit/>
          </a:bodyPr>
          <a:lstStyle/>
          <a:p>
            <a:r>
              <a:rPr lang="en-IN" dirty="0"/>
              <a:t>Van Der Waals Radius</a:t>
            </a:r>
          </a:p>
        </p:txBody>
      </p:sp>
    </p:spTree>
    <p:extLst>
      <p:ext uri="{BB962C8B-B14F-4D97-AF65-F5344CB8AC3E}">
        <p14:creationId xmlns:p14="http://schemas.microsoft.com/office/powerpoint/2010/main" val="118149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and white clouds&#10;&#10;Description automatically generated">
            <a:extLst>
              <a:ext uri="{FF2B5EF4-FFF2-40B4-BE49-F238E27FC236}">
                <a16:creationId xmlns:a16="http://schemas.microsoft.com/office/drawing/2014/main" id="{9B3FB10A-8609-1212-DD31-D8FF9A4D76E4}"/>
              </a:ext>
            </a:extLst>
          </p:cNvPr>
          <p:cNvPicPr>
            <a:picLocks noChangeAspect="1"/>
          </p:cNvPicPr>
          <p:nvPr/>
        </p:nvPicPr>
        <p:blipFill>
          <a:blip r:embed="rId2"/>
          <a:stretch>
            <a:fillRect/>
          </a:stretch>
        </p:blipFill>
        <p:spPr>
          <a:xfrm flipV="1">
            <a:off x="12600742" y="7711241"/>
            <a:ext cx="2029658" cy="518359"/>
          </a:xfrm>
          <a:prstGeom prst="rect">
            <a:avLst/>
          </a:prstGeom>
        </p:spPr>
      </p:pic>
      <p:sp>
        <p:nvSpPr>
          <p:cNvPr id="3" name="Text 0">
            <a:extLst>
              <a:ext uri="{FF2B5EF4-FFF2-40B4-BE49-F238E27FC236}">
                <a16:creationId xmlns:a16="http://schemas.microsoft.com/office/drawing/2014/main" id="{17A94126-A3E3-4A98-BD73-EB62ADB67391}"/>
              </a:ext>
            </a:extLst>
          </p:cNvPr>
          <p:cNvSpPr/>
          <p:nvPr/>
        </p:nvSpPr>
        <p:spPr>
          <a:xfrm>
            <a:off x="1175664" y="503932"/>
            <a:ext cx="11425078" cy="755511"/>
          </a:xfrm>
          <a:prstGeom prst="rect">
            <a:avLst/>
          </a:prstGeom>
          <a:noFill/>
          <a:ln/>
        </p:spPr>
        <p:txBody>
          <a:bodyPr wrap="square" lIns="0" tIns="0" rIns="0" bIns="0" rtlCol="0" anchor="t"/>
          <a:lstStyle/>
          <a:p>
            <a:pPr marL="0" indent="0">
              <a:lnSpc>
                <a:spcPts val="5350"/>
              </a:lnSpc>
              <a:buNone/>
            </a:pPr>
            <a:r>
              <a:rPr lang="en-US" sz="4300" b="1" dirty="0">
                <a:solidFill>
                  <a:srgbClr val="000000"/>
                </a:solidFill>
                <a:latin typeface="Petrona Bold" pitchFamily="34" charset="0"/>
                <a:ea typeface="Petrona Bold" pitchFamily="34" charset="-122"/>
                <a:cs typeface="Petrona Bold" pitchFamily="34" charset="-120"/>
              </a:rPr>
              <a:t>An Example of the previous description:-</a:t>
            </a:r>
            <a:endParaRPr lang="en-US" sz="4300" dirty="0"/>
          </a:p>
        </p:txBody>
      </p:sp>
      <p:pic>
        <p:nvPicPr>
          <p:cNvPr id="1028" name="Picture 4">
            <a:extLst>
              <a:ext uri="{FF2B5EF4-FFF2-40B4-BE49-F238E27FC236}">
                <a16:creationId xmlns:a16="http://schemas.microsoft.com/office/drawing/2014/main" id="{0F4F9C93-715A-C81E-17A9-C9264884C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547" y="1927479"/>
            <a:ext cx="9286875" cy="466725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Oval 9">
            <a:extLst>
              <a:ext uri="{FF2B5EF4-FFF2-40B4-BE49-F238E27FC236}">
                <a16:creationId xmlns:a16="http://schemas.microsoft.com/office/drawing/2014/main" id="{FB6978B4-302D-40AE-7A87-4CBC8A58DECD}"/>
              </a:ext>
            </a:extLst>
          </p:cNvPr>
          <p:cNvSpPr/>
          <p:nvPr/>
        </p:nvSpPr>
        <p:spPr>
          <a:xfrm>
            <a:off x="391115" y="2497874"/>
            <a:ext cx="2865863" cy="1233943"/>
          </a:xfrm>
          <a:prstGeom prst="wedgeEllipseCallout">
            <a:avLst>
              <a:gd name="adj1" fmla="val 51540"/>
              <a:gd name="adj2" fmla="val 5165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BB8CE30-3319-BA2A-5958-CD898244121C}"/>
              </a:ext>
            </a:extLst>
          </p:cNvPr>
          <p:cNvSpPr txBox="1"/>
          <p:nvPr/>
        </p:nvSpPr>
        <p:spPr>
          <a:xfrm>
            <a:off x="848315" y="2930179"/>
            <a:ext cx="2207941" cy="369332"/>
          </a:xfrm>
          <a:prstGeom prst="rect">
            <a:avLst/>
          </a:prstGeom>
          <a:noFill/>
        </p:spPr>
        <p:txBody>
          <a:bodyPr wrap="square" rtlCol="0">
            <a:spAutoFit/>
          </a:bodyPr>
          <a:lstStyle/>
          <a:p>
            <a:r>
              <a:rPr lang="en-IN" dirty="0">
                <a:solidFill>
                  <a:srgbClr val="FF0000"/>
                </a:solidFill>
              </a:rPr>
              <a:t>This drug is non-toxic</a:t>
            </a:r>
          </a:p>
        </p:txBody>
      </p:sp>
      <p:sp>
        <p:nvSpPr>
          <p:cNvPr id="6" name="Thought Bubble: Cloud 5">
            <a:extLst>
              <a:ext uri="{FF2B5EF4-FFF2-40B4-BE49-F238E27FC236}">
                <a16:creationId xmlns:a16="http://schemas.microsoft.com/office/drawing/2014/main" id="{EFD317BB-C340-C46F-7C45-F9EB8413C9E1}"/>
              </a:ext>
            </a:extLst>
          </p:cNvPr>
          <p:cNvSpPr/>
          <p:nvPr/>
        </p:nvSpPr>
        <p:spPr>
          <a:xfrm>
            <a:off x="8887522" y="2349067"/>
            <a:ext cx="2865863" cy="1025911"/>
          </a:xfrm>
          <a:prstGeom prst="cloudCallout">
            <a:avLst>
              <a:gd name="adj1" fmla="val -65580"/>
              <a:gd name="adj2" fmla="val 2880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B6FAFC7-DAAA-E154-F420-C72E093656F3}"/>
              </a:ext>
            </a:extLst>
          </p:cNvPr>
          <p:cNvSpPr txBox="1"/>
          <p:nvPr/>
        </p:nvSpPr>
        <p:spPr>
          <a:xfrm>
            <a:off x="9299295" y="2404031"/>
            <a:ext cx="2074127" cy="923330"/>
          </a:xfrm>
          <a:prstGeom prst="rect">
            <a:avLst/>
          </a:prstGeom>
          <a:noFill/>
        </p:spPr>
        <p:txBody>
          <a:bodyPr wrap="square" rtlCol="0">
            <a:spAutoFit/>
          </a:bodyPr>
          <a:lstStyle/>
          <a:p>
            <a:r>
              <a:rPr lang="en-IN" dirty="0"/>
              <a:t>This is the pentane ring of the drug as shown in the arrow</a:t>
            </a:r>
          </a:p>
        </p:txBody>
      </p:sp>
      <p:sp>
        <p:nvSpPr>
          <p:cNvPr id="9" name="Thought Bubble: Cloud 8">
            <a:extLst>
              <a:ext uri="{FF2B5EF4-FFF2-40B4-BE49-F238E27FC236}">
                <a16:creationId xmlns:a16="http://schemas.microsoft.com/office/drawing/2014/main" id="{2F6CB3BD-46F6-A875-82CF-159FCCBC8E2D}"/>
              </a:ext>
            </a:extLst>
          </p:cNvPr>
          <p:cNvSpPr/>
          <p:nvPr/>
        </p:nvSpPr>
        <p:spPr>
          <a:xfrm>
            <a:off x="5750312" y="6346727"/>
            <a:ext cx="2865863" cy="1025911"/>
          </a:xfrm>
          <a:prstGeom prst="cloudCallout">
            <a:avLst>
              <a:gd name="adj1" fmla="val 11852"/>
              <a:gd name="adj2" fmla="val -12663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6102100-A728-7F0A-8EE7-FFF2E60EC5AB}"/>
              </a:ext>
            </a:extLst>
          </p:cNvPr>
          <p:cNvSpPr txBox="1"/>
          <p:nvPr/>
        </p:nvSpPr>
        <p:spPr>
          <a:xfrm>
            <a:off x="6278136" y="6536516"/>
            <a:ext cx="2074127" cy="646331"/>
          </a:xfrm>
          <a:prstGeom prst="rect">
            <a:avLst/>
          </a:prstGeom>
          <a:noFill/>
        </p:spPr>
        <p:txBody>
          <a:bodyPr wrap="square" rtlCol="0">
            <a:spAutoFit/>
          </a:bodyPr>
          <a:lstStyle/>
          <a:p>
            <a:r>
              <a:rPr lang="en-IN" dirty="0"/>
              <a:t>This is the benzene ring of the drug</a:t>
            </a:r>
          </a:p>
        </p:txBody>
      </p:sp>
      <p:sp>
        <p:nvSpPr>
          <p:cNvPr id="13" name="TextBox 12">
            <a:extLst>
              <a:ext uri="{FF2B5EF4-FFF2-40B4-BE49-F238E27FC236}">
                <a16:creationId xmlns:a16="http://schemas.microsoft.com/office/drawing/2014/main" id="{A9B93D03-A43C-84F5-1DCE-6EAED0714B7C}"/>
              </a:ext>
            </a:extLst>
          </p:cNvPr>
          <p:cNvSpPr txBox="1"/>
          <p:nvPr/>
        </p:nvSpPr>
        <p:spPr>
          <a:xfrm>
            <a:off x="1092819" y="7499687"/>
            <a:ext cx="12634332" cy="646331"/>
          </a:xfrm>
          <a:prstGeom prst="rect">
            <a:avLst/>
          </a:prstGeom>
          <a:noFill/>
        </p:spPr>
        <p:txBody>
          <a:bodyPr wrap="square" rtlCol="0">
            <a:spAutoFit/>
          </a:bodyPr>
          <a:lstStyle/>
          <a:p>
            <a:r>
              <a:rPr lang="en-IN" b="1" dirty="0">
                <a:solidFill>
                  <a:srgbClr val="FF0000"/>
                </a:solidFill>
              </a:rPr>
              <a:t>To get a better understanding, please match the numbers on the graph with the row index of the matrix on the next page. Properties such as atomic no., chirality etc. for every atom are listed</a:t>
            </a:r>
          </a:p>
        </p:txBody>
      </p:sp>
      <p:cxnSp>
        <p:nvCxnSpPr>
          <p:cNvPr id="15" name="Straight Arrow Connector 14">
            <a:extLst>
              <a:ext uri="{FF2B5EF4-FFF2-40B4-BE49-F238E27FC236}">
                <a16:creationId xmlns:a16="http://schemas.microsoft.com/office/drawing/2014/main" id="{712DA2F5-4F19-C4D7-191A-79A9DBE3922F}"/>
              </a:ext>
            </a:extLst>
          </p:cNvPr>
          <p:cNvCxnSpPr>
            <a:cxnSpLocks/>
          </p:cNvCxnSpPr>
          <p:nvPr/>
        </p:nvCxnSpPr>
        <p:spPr>
          <a:xfrm flipV="1">
            <a:off x="6278136" y="3374978"/>
            <a:ext cx="1282391" cy="129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5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EE13C-AB58-8E91-4585-D0A9249CCF27}"/>
            </a:ext>
          </a:extLst>
        </p:cNvPr>
        <p:cNvGrpSpPr/>
        <p:nvPr/>
      </p:nvGrpSpPr>
      <p:grpSpPr>
        <a:xfrm>
          <a:off x="0" y="0"/>
          <a:ext cx="0" cy="0"/>
          <a:chOff x="0" y="0"/>
          <a:chExt cx="0" cy="0"/>
        </a:xfrm>
      </p:grpSpPr>
      <p:pic>
        <p:nvPicPr>
          <p:cNvPr id="2" name="Picture 1" descr="A white background with black and white clouds&#10;&#10;Description automatically generated">
            <a:extLst>
              <a:ext uri="{FF2B5EF4-FFF2-40B4-BE49-F238E27FC236}">
                <a16:creationId xmlns:a16="http://schemas.microsoft.com/office/drawing/2014/main" id="{1740173D-68A3-9DF8-6FF1-5859510CFD08}"/>
              </a:ext>
            </a:extLst>
          </p:cNvPr>
          <p:cNvPicPr>
            <a:picLocks noChangeAspect="1"/>
          </p:cNvPicPr>
          <p:nvPr/>
        </p:nvPicPr>
        <p:blipFill>
          <a:blip r:embed="rId2"/>
          <a:stretch>
            <a:fillRect/>
          </a:stretch>
        </p:blipFill>
        <p:spPr>
          <a:xfrm flipV="1">
            <a:off x="12600742" y="7711241"/>
            <a:ext cx="2029658" cy="518359"/>
          </a:xfrm>
          <a:prstGeom prst="rect">
            <a:avLst/>
          </a:prstGeom>
        </p:spPr>
      </p:pic>
      <p:sp>
        <p:nvSpPr>
          <p:cNvPr id="3" name="Text 0">
            <a:extLst>
              <a:ext uri="{FF2B5EF4-FFF2-40B4-BE49-F238E27FC236}">
                <a16:creationId xmlns:a16="http://schemas.microsoft.com/office/drawing/2014/main" id="{63D3F802-E012-D87C-FB3B-FCC8A66AA3E2}"/>
              </a:ext>
            </a:extLst>
          </p:cNvPr>
          <p:cNvSpPr/>
          <p:nvPr/>
        </p:nvSpPr>
        <p:spPr>
          <a:xfrm>
            <a:off x="1175664" y="503932"/>
            <a:ext cx="11425078" cy="755511"/>
          </a:xfrm>
          <a:prstGeom prst="rect">
            <a:avLst/>
          </a:prstGeom>
          <a:noFill/>
          <a:ln/>
        </p:spPr>
        <p:txBody>
          <a:bodyPr wrap="square" lIns="0" tIns="0" rIns="0" bIns="0" rtlCol="0" anchor="t"/>
          <a:lstStyle/>
          <a:p>
            <a:pPr marL="0" indent="0">
              <a:lnSpc>
                <a:spcPts val="5350"/>
              </a:lnSpc>
              <a:buNone/>
            </a:pPr>
            <a:r>
              <a:rPr lang="en-US" sz="4300" b="1" dirty="0">
                <a:solidFill>
                  <a:srgbClr val="000000"/>
                </a:solidFill>
                <a:latin typeface="Petrona Bold" pitchFamily="34" charset="0"/>
                <a:ea typeface="Petrona Bold" pitchFamily="34" charset="-122"/>
                <a:cs typeface="Petrona Bold" pitchFamily="34" charset="-120"/>
              </a:rPr>
              <a:t>An Example of the previous description:-</a:t>
            </a:r>
            <a:endParaRPr lang="en-US" sz="4300" dirty="0"/>
          </a:p>
        </p:txBody>
      </p:sp>
      <p:pic>
        <p:nvPicPr>
          <p:cNvPr id="7" name="Picture 6">
            <a:extLst>
              <a:ext uri="{FF2B5EF4-FFF2-40B4-BE49-F238E27FC236}">
                <a16:creationId xmlns:a16="http://schemas.microsoft.com/office/drawing/2014/main" id="{DE4613DB-DC1C-AB0B-2761-B93C62FC7E9D}"/>
              </a:ext>
            </a:extLst>
          </p:cNvPr>
          <p:cNvPicPr>
            <a:picLocks noChangeAspect="1"/>
          </p:cNvPicPr>
          <p:nvPr/>
        </p:nvPicPr>
        <p:blipFill>
          <a:blip r:embed="rId3"/>
          <a:stretch>
            <a:fillRect/>
          </a:stretch>
        </p:blipFill>
        <p:spPr>
          <a:xfrm>
            <a:off x="4111549" y="2189104"/>
            <a:ext cx="5553308" cy="5204156"/>
          </a:xfrm>
          <a:prstGeom prst="rect">
            <a:avLst/>
          </a:prstGeom>
        </p:spPr>
      </p:pic>
      <p:sp>
        <p:nvSpPr>
          <p:cNvPr id="8" name="TextBox 7">
            <a:extLst>
              <a:ext uri="{FF2B5EF4-FFF2-40B4-BE49-F238E27FC236}">
                <a16:creationId xmlns:a16="http://schemas.microsoft.com/office/drawing/2014/main" id="{9C59697D-A13F-B3FA-AF47-A4414228E4C0}"/>
              </a:ext>
            </a:extLst>
          </p:cNvPr>
          <p:cNvSpPr txBox="1"/>
          <p:nvPr/>
        </p:nvSpPr>
        <p:spPr>
          <a:xfrm>
            <a:off x="1349298" y="1405054"/>
            <a:ext cx="11574965" cy="646331"/>
          </a:xfrm>
          <a:prstGeom prst="rect">
            <a:avLst/>
          </a:prstGeom>
          <a:noFill/>
        </p:spPr>
        <p:txBody>
          <a:bodyPr wrap="square" rtlCol="0">
            <a:spAutoFit/>
          </a:bodyPr>
          <a:lstStyle/>
          <a:p>
            <a:r>
              <a:rPr lang="en-IN" dirty="0"/>
              <a:t>This represents the 9 features </a:t>
            </a:r>
            <a:r>
              <a:rPr lang="en-IN" b="1" dirty="0"/>
              <a:t>of the molecule on the last slide</a:t>
            </a:r>
            <a:r>
              <a:rPr lang="en-IN" dirty="0"/>
              <a:t>. Notice that there are </a:t>
            </a:r>
            <a:r>
              <a:rPr lang="en-IN" b="1" dirty="0"/>
              <a:t>9 columns</a:t>
            </a:r>
            <a:r>
              <a:rPr lang="en-IN" dirty="0"/>
              <a:t>, where each column represent the 9 properties as mentioned previously. Also, </a:t>
            </a:r>
            <a:r>
              <a:rPr lang="en-IN" b="1" dirty="0"/>
              <a:t>the index of each row aligns with the numbering of the graph</a:t>
            </a:r>
            <a:r>
              <a:rPr lang="en-IN" dirty="0"/>
              <a:t> </a:t>
            </a:r>
          </a:p>
        </p:txBody>
      </p:sp>
      <p:sp>
        <p:nvSpPr>
          <p:cNvPr id="9" name="TextBox 8">
            <a:extLst>
              <a:ext uri="{FF2B5EF4-FFF2-40B4-BE49-F238E27FC236}">
                <a16:creationId xmlns:a16="http://schemas.microsoft.com/office/drawing/2014/main" id="{B4620723-6122-C53B-6C50-B86723B3C27D}"/>
              </a:ext>
            </a:extLst>
          </p:cNvPr>
          <p:cNvSpPr txBox="1"/>
          <p:nvPr/>
        </p:nvSpPr>
        <p:spPr>
          <a:xfrm>
            <a:off x="1680117" y="7402502"/>
            <a:ext cx="11574965" cy="369332"/>
          </a:xfrm>
          <a:prstGeom prst="rect">
            <a:avLst/>
          </a:prstGeom>
          <a:noFill/>
        </p:spPr>
        <p:txBody>
          <a:bodyPr wrap="square" rtlCol="0">
            <a:spAutoFit/>
          </a:bodyPr>
          <a:lstStyle/>
          <a:p>
            <a:r>
              <a:rPr lang="en-IN" dirty="0"/>
              <a:t>To get a proper understanding, just match the numbering on the graph with the </a:t>
            </a:r>
            <a:r>
              <a:rPr lang="en-IN" b="1" dirty="0"/>
              <a:t>row</a:t>
            </a:r>
            <a:r>
              <a:rPr lang="en-IN" dirty="0"/>
              <a:t> </a:t>
            </a:r>
            <a:r>
              <a:rPr lang="en-IN" b="1" dirty="0"/>
              <a:t>index </a:t>
            </a:r>
            <a:r>
              <a:rPr lang="en-IN" dirty="0"/>
              <a:t>of this matrix.</a:t>
            </a:r>
            <a:endParaRPr lang="en-IN" b="1" dirty="0"/>
          </a:p>
        </p:txBody>
      </p:sp>
    </p:spTree>
    <p:extLst>
      <p:ext uri="{BB962C8B-B14F-4D97-AF65-F5344CB8AC3E}">
        <p14:creationId xmlns:p14="http://schemas.microsoft.com/office/powerpoint/2010/main" val="4874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1016" y="741641"/>
            <a:ext cx="7674769" cy="774926"/>
          </a:xfrm>
          <a:prstGeom prst="rect">
            <a:avLst/>
          </a:prstGeom>
          <a:noFill/>
          <a:ln/>
        </p:spPr>
        <p:txBody>
          <a:bodyPr wrap="square" lIns="0" tIns="0" rIns="0" bIns="0" rtlCol="0" anchor="t"/>
          <a:lstStyle/>
          <a:p>
            <a:pPr marL="0" indent="0">
              <a:lnSpc>
                <a:spcPts val="5400"/>
              </a:lnSpc>
              <a:buNone/>
            </a:pPr>
            <a:r>
              <a:rPr lang="en-US" sz="4300" b="1" dirty="0">
                <a:solidFill>
                  <a:srgbClr val="000000"/>
                </a:solidFill>
                <a:latin typeface="Petrona Bold" pitchFamily="34" charset="0"/>
                <a:ea typeface="Petrona Bold" pitchFamily="34" charset="-122"/>
                <a:cs typeface="Petrona Bold" pitchFamily="34" charset="-120"/>
              </a:rPr>
              <a:t>Data Preprocessing (Future Plan)</a:t>
            </a:r>
            <a:endParaRPr lang="en-US" sz="4300" dirty="0"/>
          </a:p>
        </p:txBody>
      </p:sp>
      <p:pic>
        <p:nvPicPr>
          <p:cNvPr id="4" name="Image 1" descr="preencoded.png"/>
          <p:cNvPicPr>
            <a:picLocks noChangeAspect="1"/>
          </p:cNvPicPr>
          <p:nvPr/>
        </p:nvPicPr>
        <p:blipFill>
          <a:blip r:embed="rId4"/>
          <a:stretch>
            <a:fillRect/>
          </a:stretch>
        </p:blipFill>
        <p:spPr>
          <a:xfrm>
            <a:off x="6221016" y="2433995"/>
            <a:ext cx="524708" cy="524708"/>
          </a:xfrm>
          <a:prstGeom prst="rect">
            <a:avLst/>
          </a:prstGeom>
        </p:spPr>
      </p:pic>
      <p:sp>
        <p:nvSpPr>
          <p:cNvPr id="5" name="Text 1"/>
          <p:cNvSpPr/>
          <p:nvPr/>
        </p:nvSpPr>
        <p:spPr>
          <a:xfrm>
            <a:off x="6221016" y="3168610"/>
            <a:ext cx="3285172" cy="344329"/>
          </a:xfrm>
          <a:prstGeom prst="rect">
            <a:avLst/>
          </a:prstGeom>
          <a:noFill/>
          <a:ln/>
        </p:spPr>
        <p:txBody>
          <a:bodyPr wrap="none" lIns="0" tIns="0" rIns="0" bIns="0" rtlCol="0" anchor="t"/>
          <a:lstStyle/>
          <a:p>
            <a:pPr marL="0" indent="0" algn="l">
              <a:lnSpc>
                <a:spcPts val="2700"/>
              </a:lnSpc>
              <a:buNone/>
            </a:pPr>
            <a:r>
              <a:rPr lang="en-US" sz="2150" b="1" dirty="0"/>
              <a:t>Are all atoms same?</a:t>
            </a:r>
          </a:p>
        </p:txBody>
      </p:sp>
      <p:sp>
        <p:nvSpPr>
          <p:cNvPr id="6" name="Text 2"/>
          <p:cNvSpPr/>
          <p:nvPr/>
        </p:nvSpPr>
        <p:spPr>
          <a:xfrm>
            <a:off x="6221016" y="3638788"/>
            <a:ext cx="3679984" cy="1007269"/>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rPr>
              <a:t>Correct the graph structure of the atoms (make it a heterogenous graph) and make all the necessary changes</a:t>
            </a:r>
            <a:endParaRPr lang="en-US" sz="1650" dirty="0"/>
          </a:p>
        </p:txBody>
      </p:sp>
      <p:pic>
        <p:nvPicPr>
          <p:cNvPr id="7" name="Image 2" descr="preencoded.png"/>
          <p:cNvPicPr>
            <a:picLocks noChangeAspect="1"/>
          </p:cNvPicPr>
          <p:nvPr/>
        </p:nvPicPr>
        <p:blipFill>
          <a:blip r:embed="rId5"/>
          <a:stretch>
            <a:fillRect/>
          </a:stretch>
        </p:blipFill>
        <p:spPr>
          <a:xfrm>
            <a:off x="10215801" y="2433995"/>
            <a:ext cx="524708" cy="524708"/>
          </a:xfrm>
          <a:prstGeom prst="rect">
            <a:avLst/>
          </a:prstGeom>
        </p:spPr>
      </p:pic>
      <p:sp>
        <p:nvSpPr>
          <p:cNvPr id="8" name="Text 3"/>
          <p:cNvSpPr/>
          <p:nvPr/>
        </p:nvSpPr>
        <p:spPr>
          <a:xfrm>
            <a:off x="10215801" y="3168610"/>
            <a:ext cx="2755106" cy="344329"/>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Data Pre-processing</a:t>
            </a:r>
            <a:endParaRPr lang="en-US" sz="2150" dirty="0"/>
          </a:p>
        </p:txBody>
      </p:sp>
      <p:sp>
        <p:nvSpPr>
          <p:cNvPr id="9" name="Text 4"/>
          <p:cNvSpPr/>
          <p:nvPr/>
        </p:nvSpPr>
        <p:spPr>
          <a:xfrm>
            <a:off x="10215801" y="3638788"/>
            <a:ext cx="3679984" cy="1007269"/>
          </a:xfrm>
          <a:prstGeom prst="rect">
            <a:avLst/>
          </a:prstGeom>
          <a:noFill/>
          <a:ln/>
        </p:spPr>
        <p:txBody>
          <a:bodyPr wrap="square" lIns="0" tIns="0" rIns="0" bIns="0" rtlCol="0" anchor="t"/>
          <a:lstStyle/>
          <a:p>
            <a:pPr marL="0" indent="0" algn="l">
              <a:lnSpc>
                <a:spcPts val="2600"/>
              </a:lnSpc>
              <a:buNone/>
            </a:pPr>
            <a:r>
              <a:rPr lang="en-US" sz="1650" dirty="0"/>
              <a:t>Using SMOTE technique for this highly unbalanced dataset. Then use </a:t>
            </a:r>
            <a:r>
              <a:rPr lang="en-US" sz="1650" dirty="0" err="1"/>
              <a:t>MaxPool</a:t>
            </a:r>
            <a:r>
              <a:rPr lang="en-US" sz="1650" dirty="0"/>
              <a:t> and </a:t>
            </a:r>
            <a:r>
              <a:rPr lang="en-US" sz="1650" dirty="0" err="1"/>
              <a:t>AvgPool</a:t>
            </a:r>
            <a:r>
              <a:rPr lang="en-US" sz="1650" dirty="0"/>
              <a:t> on the matrix shown previously</a:t>
            </a:r>
          </a:p>
        </p:txBody>
      </p:sp>
      <p:pic>
        <p:nvPicPr>
          <p:cNvPr id="10" name="Image 3" descr="preencoded.png"/>
          <p:cNvPicPr>
            <a:picLocks noChangeAspect="1"/>
          </p:cNvPicPr>
          <p:nvPr/>
        </p:nvPicPr>
        <p:blipFill>
          <a:blip r:embed="rId6"/>
          <a:stretch>
            <a:fillRect/>
          </a:stretch>
        </p:blipFill>
        <p:spPr>
          <a:xfrm>
            <a:off x="6221016" y="5275778"/>
            <a:ext cx="524708" cy="524708"/>
          </a:xfrm>
          <a:prstGeom prst="rect">
            <a:avLst/>
          </a:prstGeom>
        </p:spPr>
      </p:pic>
      <p:sp>
        <p:nvSpPr>
          <p:cNvPr id="11" name="Text 5"/>
          <p:cNvSpPr/>
          <p:nvPr/>
        </p:nvSpPr>
        <p:spPr>
          <a:xfrm>
            <a:off x="6221016" y="6010394"/>
            <a:ext cx="2755106" cy="344329"/>
          </a:xfrm>
          <a:prstGeom prst="rect">
            <a:avLst/>
          </a:prstGeom>
          <a:noFill/>
          <a:ln/>
        </p:spPr>
        <p:txBody>
          <a:bodyPr wrap="none" lIns="0" tIns="0" rIns="0" bIns="0" rtlCol="0" anchor="t"/>
          <a:lstStyle/>
          <a:p>
            <a:pPr marL="0" indent="0" algn="l">
              <a:lnSpc>
                <a:spcPts val="2700"/>
              </a:lnSpc>
              <a:buNone/>
            </a:pPr>
            <a:r>
              <a:rPr lang="en-US" sz="2150" b="1" dirty="0"/>
              <a:t>Graph2Vec and Node2Vec</a:t>
            </a:r>
          </a:p>
        </p:txBody>
      </p:sp>
      <p:sp>
        <p:nvSpPr>
          <p:cNvPr id="12" name="Text 6"/>
          <p:cNvSpPr/>
          <p:nvPr/>
        </p:nvSpPr>
        <p:spPr>
          <a:xfrm>
            <a:off x="6221016" y="6480572"/>
            <a:ext cx="3679984" cy="1007269"/>
          </a:xfrm>
          <a:prstGeom prst="rect">
            <a:avLst/>
          </a:prstGeom>
          <a:noFill/>
          <a:ln/>
        </p:spPr>
        <p:txBody>
          <a:bodyPr wrap="square" lIns="0" tIns="0" rIns="0" bIns="0" rtlCol="0" anchor="t"/>
          <a:lstStyle/>
          <a:p>
            <a:pPr marL="0" indent="0" algn="l">
              <a:lnSpc>
                <a:spcPts val="2600"/>
              </a:lnSpc>
              <a:buNone/>
            </a:pPr>
            <a:r>
              <a:rPr lang="en-US" sz="1650" dirty="0"/>
              <a:t>Concatenate [</a:t>
            </a:r>
            <a:r>
              <a:rPr lang="en-US" sz="1650" dirty="0" err="1"/>
              <a:t>MaxPool</a:t>
            </a:r>
            <a:r>
              <a:rPr lang="en-US" sz="1650" dirty="0"/>
              <a:t>, </a:t>
            </a:r>
            <a:r>
              <a:rPr lang="en-US" sz="1650" dirty="0" err="1"/>
              <a:t>AvgPool</a:t>
            </a:r>
            <a:r>
              <a:rPr lang="en-US" sz="1650" dirty="0"/>
              <a:t>, Graph2Vec, Node2Vec] together to form a single vector.</a:t>
            </a:r>
          </a:p>
        </p:txBody>
      </p:sp>
      <p:pic>
        <p:nvPicPr>
          <p:cNvPr id="13" name="Image 4" descr="preencoded.png"/>
          <p:cNvPicPr>
            <a:picLocks noChangeAspect="1"/>
          </p:cNvPicPr>
          <p:nvPr/>
        </p:nvPicPr>
        <p:blipFill>
          <a:blip r:embed="rId7"/>
          <a:stretch>
            <a:fillRect/>
          </a:stretch>
        </p:blipFill>
        <p:spPr>
          <a:xfrm>
            <a:off x="10215801" y="5275778"/>
            <a:ext cx="524708" cy="524708"/>
          </a:xfrm>
          <a:prstGeom prst="rect">
            <a:avLst/>
          </a:prstGeom>
        </p:spPr>
      </p:pic>
      <p:sp>
        <p:nvSpPr>
          <p:cNvPr id="14" name="Text 7"/>
          <p:cNvSpPr/>
          <p:nvPr/>
        </p:nvSpPr>
        <p:spPr>
          <a:xfrm>
            <a:off x="10215801" y="6010394"/>
            <a:ext cx="3269813" cy="344329"/>
          </a:xfrm>
          <a:prstGeom prst="rect">
            <a:avLst/>
          </a:prstGeom>
          <a:noFill/>
          <a:ln/>
        </p:spPr>
        <p:txBody>
          <a:bodyPr wrap="none" lIns="0" tIns="0" rIns="0" bIns="0" rtlCol="0" anchor="t"/>
          <a:lstStyle/>
          <a:p>
            <a:pPr marL="0" indent="0" algn="l">
              <a:lnSpc>
                <a:spcPts val="2700"/>
              </a:lnSpc>
              <a:buNone/>
            </a:pPr>
            <a:r>
              <a:rPr lang="en-US" sz="2150" b="1" dirty="0"/>
              <a:t>Model Fitting</a:t>
            </a:r>
          </a:p>
        </p:txBody>
      </p:sp>
      <p:sp>
        <p:nvSpPr>
          <p:cNvPr id="15" name="Text 8"/>
          <p:cNvSpPr/>
          <p:nvPr/>
        </p:nvSpPr>
        <p:spPr>
          <a:xfrm>
            <a:off x="10215801" y="6480572"/>
            <a:ext cx="3679984" cy="1007269"/>
          </a:xfrm>
          <a:prstGeom prst="rect">
            <a:avLst/>
          </a:prstGeom>
          <a:noFill/>
          <a:ln/>
        </p:spPr>
        <p:txBody>
          <a:bodyPr wrap="square" lIns="0" tIns="0" rIns="0" bIns="0" rtlCol="0" anchor="t"/>
          <a:lstStyle/>
          <a:p>
            <a:pPr marL="0" indent="0" algn="l">
              <a:lnSpc>
                <a:spcPts val="2600"/>
              </a:lnSpc>
              <a:buNone/>
            </a:pPr>
            <a:endParaRPr lang="en-US" sz="1650" dirty="0"/>
          </a:p>
        </p:txBody>
      </p:sp>
      <p:pic>
        <p:nvPicPr>
          <p:cNvPr id="16" name="Picture 15" descr="A white background with black and white clouds&#10;&#10;Description automatically generated">
            <a:extLst>
              <a:ext uri="{FF2B5EF4-FFF2-40B4-BE49-F238E27FC236}">
                <a16:creationId xmlns:a16="http://schemas.microsoft.com/office/drawing/2014/main" id="{BD06C3F8-413E-63EE-836B-E438B6DB01C2}"/>
              </a:ext>
            </a:extLst>
          </p:cNvPr>
          <p:cNvPicPr>
            <a:picLocks noChangeAspect="1"/>
          </p:cNvPicPr>
          <p:nvPr/>
        </p:nvPicPr>
        <p:blipFill>
          <a:blip r:embed="rId8"/>
          <a:stretch>
            <a:fillRect/>
          </a:stretch>
        </p:blipFill>
        <p:spPr>
          <a:xfrm flipV="1">
            <a:off x="12600742" y="7711241"/>
            <a:ext cx="2029658" cy="518359"/>
          </a:xfrm>
          <a:prstGeom prst="rect">
            <a:avLst/>
          </a:prstGeom>
        </p:spPr>
      </p:pic>
      <p:sp>
        <p:nvSpPr>
          <p:cNvPr id="17" name="Text 6">
            <a:extLst>
              <a:ext uri="{FF2B5EF4-FFF2-40B4-BE49-F238E27FC236}">
                <a16:creationId xmlns:a16="http://schemas.microsoft.com/office/drawing/2014/main" id="{45F9EF47-8550-89BA-018F-9B14A4A5E338}"/>
              </a:ext>
            </a:extLst>
          </p:cNvPr>
          <p:cNvSpPr/>
          <p:nvPr/>
        </p:nvSpPr>
        <p:spPr>
          <a:xfrm>
            <a:off x="10215801" y="6480572"/>
            <a:ext cx="3679984" cy="1007269"/>
          </a:xfrm>
          <a:prstGeom prst="rect">
            <a:avLst/>
          </a:prstGeom>
          <a:noFill/>
          <a:ln/>
        </p:spPr>
        <p:txBody>
          <a:bodyPr wrap="square" lIns="0" tIns="0" rIns="0" bIns="0" rtlCol="0" anchor="t"/>
          <a:lstStyle/>
          <a:p>
            <a:pPr marL="0" indent="0" algn="l">
              <a:lnSpc>
                <a:spcPts val="2600"/>
              </a:lnSpc>
              <a:buNone/>
            </a:pPr>
            <a:r>
              <a:rPr lang="en-US" sz="1650" dirty="0"/>
              <a:t>Try RGCN and Transformers architecture and also come up with a better architecture that fits better later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TotalTime>
  <Words>757</Words>
  <Application>Microsoft Office PowerPoint</Application>
  <PresentationFormat>Custom</PresentationFormat>
  <Paragraphs>80</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Inter Bold</vt:lpstr>
      <vt:lpstr>Inter</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Saranya Pal</cp:lastModifiedBy>
  <cp:revision>3</cp:revision>
  <dcterms:created xsi:type="dcterms:W3CDTF">2024-11-08T15:17:16Z</dcterms:created>
  <dcterms:modified xsi:type="dcterms:W3CDTF">2024-11-08T17:08:32Z</dcterms:modified>
</cp:coreProperties>
</file>